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68" r:id="rId2"/>
    <p:sldId id="537" r:id="rId3"/>
    <p:sldId id="540" r:id="rId4"/>
    <p:sldId id="559" r:id="rId5"/>
    <p:sldId id="562" r:id="rId6"/>
    <p:sldId id="339" r:id="rId7"/>
    <p:sldId id="561" r:id="rId8"/>
    <p:sldId id="340" r:id="rId9"/>
    <p:sldId id="347" r:id="rId10"/>
    <p:sldId id="385" r:id="rId11"/>
    <p:sldId id="265" r:id="rId12"/>
    <p:sldId id="431" r:id="rId13"/>
    <p:sldId id="344" r:id="rId14"/>
    <p:sldId id="581" r:id="rId15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286B8-3621-46AF-A617-CA5B42185E1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6E1B379D-6A93-4138-91C2-F59C063640D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AR" sz="2400" dirty="0"/>
            <a:t>Prevalencia de Desnutrición </a:t>
          </a:r>
        </a:p>
        <a:p>
          <a:r>
            <a:rPr lang="es-AR" sz="2400" dirty="0"/>
            <a:t>40-90%</a:t>
          </a:r>
        </a:p>
      </dgm:t>
    </dgm:pt>
    <dgm:pt modelId="{B155E3F5-4ACF-44A9-9CD0-022D04FFB493}" type="parTrans" cxnId="{1BCCA0C0-CC3B-408D-BDEE-D41C515785D3}">
      <dgm:prSet/>
      <dgm:spPr/>
      <dgm:t>
        <a:bodyPr/>
        <a:lstStyle/>
        <a:p>
          <a:endParaRPr lang="es-AR"/>
        </a:p>
      </dgm:t>
    </dgm:pt>
    <dgm:pt modelId="{C3BB4848-FB81-4489-8C04-572C80664289}" type="sibTrans" cxnId="{1BCCA0C0-CC3B-408D-BDEE-D41C515785D3}">
      <dgm:prSet/>
      <dgm:spPr/>
      <dgm:t>
        <a:bodyPr/>
        <a:lstStyle/>
        <a:p>
          <a:endParaRPr lang="es-AR"/>
        </a:p>
      </dgm:t>
    </dgm:pt>
    <dgm:pt modelId="{C7D62072-F1B3-494E-AB9F-E2AE8DD2E78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A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Aumenta con la gravedad de la enfermedad hepática </a:t>
          </a:r>
          <a:endParaRPr lang="es-AR" sz="2400" dirty="0"/>
        </a:p>
      </dgm:t>
    </dgm:pt>
    <dgm:pt modelId="{62450340-4873-4FD2-ADE8-DA3626831943}" type="parTrans" cxnId="{DAFA8090-A47B-4C0F-8E32-713C96049DB8}">
      <dgm:prSet/>
      <dgm:spPr/>
      <dgm:t>
        <a:bodyPr/>
        <a:lstStyle/>
        <a:p>
          <a:endParaRPr lang="es-AR"/>
        </a:p>
      </dgm:t>
    </dgm:pt>
    <dgm:pt modelId="{122CC385-132F-47AD-B648-BA0B3615FC2F}" type="sibTrans" cxnId="{DAFA8090-A47B-4C0F-8E32-713C96049DB8}">
      <dgm:prSet/>
      <dgm:spPr/>
      <dgm:t>
        <a:bodyPr/>
        <a:lstStyle/>
        <a:p>
          <a:endParaRPr lang="es-AR"/>
        </a:p>
      </dgm:t>
    </dgm:pt>
    <dgm:pt modelId="{5F456741-6063-4FBF-BC26-DE92832466C9}">
      <dgm:prSet custT="1"/>
      <dgm:spPr>
        <a:solidFill>
          <a:srgbClr val="00B0F0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Sarcopenia y fragilidad</a:t>
          </a:r>
        </a:p>
      </dgm:t>
    </dgm:pt>
    <dgm:pt modelId="{BA9C6534-813F-4C91-8DE9-C7F4305C021A}" type="parTrans" cxnId="{3401BBBC-216D-4FFA-877A-A65E8DDCA748}">
      <dgm:prSet/>
      <dgm:spPr/>
      <dgm:t>
        <a:bodyPr/>
        <a:lstStyle/>
        <a:p>
          <a:endParaRPr lang="es-AR"/>
        </a:p>
      </dgm:t>
    </dgm:pt>
    <dgm:pt modelId="{BE9258FD-2EDA-4E35-B332-A1EEE241FF15}" type="sibTrans" cxnId="{3401BBBC-216D-4FFA-877A-A65E8DDCA748}">
      <dgm:prSet/>
      <dgm:spPr/>
      <dgm:t>
        <a:bodyPr/>
        <a:lstStyle/>
        <a:p>
          <a:endParaRPr lang="es-AR"/>
        </a:p>
      </dgm:t>
    </dgm:pt>
    <dgm:pt modelId="{B6569131-B9D2-4BAD-92C1-33187109A088}" type="pres">
      <dgm:prSet presAssocID="{9CE286B8-3621-46AF-A617-CA5B42185E17}" presName="CompostProcess" presStyleCnt="0">
        <dgm:presLayoutVars>
          <dgm:dir/>
          <dgm:resizeHandles val="exact"/>
        </dgm:presLayoutVars>
      </dgm:prSet>
      <dgm:spPr/>
    </dgm:pt>
    <dgm:pt modelId="{4830CEF1-A3FE-4F9D-AC47-DCDD02789FAC}" type="pres">
      <dgm:prSet presAssocID="{9CE286B8-3621-46AF-A617-CA5B42185E17}" presName="arrow" presStyleLbl="bgShp" presStyleIdx="0" presStyleCnt="1" custLinFactNeighborX="268" custLinFactNeighborY="-6539"/>
      <dgm:spPr>
        <a:solidFill>
          <a:srgbClr val="0070C0"/>
        </a:solidFill>
      </dgm:spPr>
    </dgm:pt>
    <dgm:pt modelId="{5A55269E-8EF7-42E1-BCF9-292F06BB16D9}" type="pres">
      <dgm:prSet presAssocID="{9CE286B8-3621-46AF-A617-CA5B42185E17}" presName="linearProcess" presStyleCnt="0"/>
      <dgm:spPr/>
    </dgm:pt>
    <dgm:pt modelId="{B045BCEC-2088-4389-AA43-92DB17B15764}" type="pres">
      <dgm:prSet presAssocID="{6E1B379D-6A93-4138-91C2-F59C063640D2}" presName="textNode" presStyleLbl="node1" presStyleIdx="0" presStyleCnt="3" custLinFactNeighborY="-4908">
        <dgm:presLayoutVars>
          <dgm:bulletEnabled val="1"/>
        </dgm:presLayoutVars>
      </dgm:prSet>
      <dgm:spPr/>
    </dgm:pt>
    <dgm:pt modelId="{01B8551B-1207-4CAF-A2E7-A50A201BABD5}" type="pres">
      <dgm:prSet presAssocID="{C3BB4848-FB81-4489-8C04-572C80664289}" presName="sibTrans" presStyleCnt="0"/>
      <dgm:spPr/>
    </dgm:pt>
    <dgm:pt modelId="{82956BE5-A3C4-410D-A268-47652BB782F8}" type="pres">
      <dgm:prSet presAssocID="{C7D62072-F1B3-494E-AB9F-E2AE8DD2E785}" presName="textNode" presStyleLbl="node1" presStyleIdx="1" presStyleCnt="3" custLinFactNeighborY="-6719">
        <dgm:presLayoutVars>
          <dgm:bulletEnabled val="1"/>
        </dgm:presLayoutVars>
      </dgm:prSet>
      <dgm:spPr/>
    </dgm:pt>
    <dgm:pt modelId="{16516546-DB06-44D0-B5B6-74480EE4DFC8}" type="pres">
      <dgm:prSet presAssocID="{122CC385-132F-47AD-B648-BA0B3615FC2F}" presName="sibTrans" presStyleCnt="0"/>
      <dgm:spPr/>
    </dgm:pt>
    <dgm:pt modelId="{EF83348A-606C-453B-9B59-89C9D49BA520}" type="pres">
      <dgm:prSet presAssocID="{5F456741-6063-4FBF-BC26-DE92832466C9}" presName="textNode" presStyleLbl="node1" presStyleIdx="2" presStyleCnt="3" custLinFactNeighborY="-5088">
        <dgm:presLayoutVars>
          <dgm:bulletEnabled val="1"/>
        </dgm:presLayoutVars>
      </dgm:prSet>
      <dgm:spPr/>
    </dgm:pt>
  </dgm:ptLst>
  <dgm:cxnLst>
    <dgm:cxn modelId="{4938020C-5594-472E-A613-455ED4C15FFD}" type="presOf" srcId="{5F456741-6063-4FBF-BC26-DE92832466C9}" destId="{EF83348A-606C-453B-9B59-89C9D49BA520}" srcOrd="0" destOrd="0" presId="urn:microsoft.com/office/officeart/2005/8/layout/hProcess9"/>
    <dgm:cxn modelId="{A9B1CC2A-51B9-43B6-9B61-A7D2C0E98BDE}" type="presOf" srcId="{9CE286B8-3621-46AF-A617-CA5B42185E17}" destId="{B6569131-B9D2-4BAD-92C1-33187109A088}" srcOrd="0" destOrd="0" presId="urn:microsoft.com/office/officeart/2005/8/layout/hProcess9"/>
    <dgm:cxn modelId="{0043127A-6F74-48A4-8F0A-3583B8D0B810}" type="presOf" srcId="{C7D62072-F1B3-494E-AB9F-E2AE8DD2E785}" destId="{82956BE5-A3C4-410D-A268-47652BB782F8}" srcOrd="0" destOrd="0" presId="urn:microsoft.com/office/officeart/2005/8/layout/hProcess9"/>
    <dgm:cxn modelId="{DAFA8090-A47B-4C0F-8E32-713C96049DB8}" srcId="{9CE286B8-3621-46AF-A617-CA5B42185E17}" destId="{C7D62072-F1B3-494E-AB9F-E2AE8DD2E785}" srcOrd="1" destOrd="0" parTransId="{62450340-4873-4FD2-ADE8-DA3626831943}" sibTransId="{122CC385-132F-47AD-B648-BA0B3615FC2F}"/>
    <dgm:cxn modelId="{3401BBBC-216D-4FFA-877A-A65E8DDCA748}" srcId="{9CE286B8-3621-46AF-A617-CA5B42185E17}" destId="{5F456741-6063-4FBF-BC26-DE92832466C9}" srcOrd="2" destOrd="0" parTransId="{BA9C6534-813F-4C91-8DE9-C7F4305C021A}" sibTransId="{BE9258FD-2EDA-4E35-B332-A1EEE241FF15}"/>
    <dgm:cxn modelId="{1BCCA0C0-CC3B-408D-BDEE-D41C515785D3}" srcId="{9CE286B8-3621-46AF-A617-CA5B42185E17}" destId="{6E1B379D-6A93-4138-91C2-F59C063640D2}" srcOrd="0" destOrd="0" parTransId="{B155E3F5-4ACF-44A9-9CD0-022D04FFB493}" sibTransId="{C3BB4848-FB81-4489-8C04-572C80664289}"/>
    <dgm:cxn modelId="{5AE4C2C4-956E-4085-A44E-109173882FC3}" type="presOf" srcId="{6E1B379D-6A93-4138-91C2-F59C063640D2}" destId="{B045BCEC-2088-4389-AA43-92DB17B15764}" srcOrd="0" destOrd="0" presId="urn:microsoft.com/office/officeart/2005/8/layout/hProcess9"/>
    <dgm:cxn modelId="{F1129D4D-3FFA-4B14-87E8-9CA8FB55CB70}" type="presParOf" srcId="{B6569131-B9D2-4BAD-92C1-33187109A088}" destId="{4830CEF1-A3FE-4F9D-AC47-DCDD02789FAC}" srcOrd="0" destOrd="0" presId="urn:microsoft.com/office/officeart/2005/8/layout/hProcess9"/>
    <dgm:cxn modelId="{E0D249C5-6384-4474-941C-DA9423CFDA4F}" type="presParOf" srcId="{B6569131-B9D2-4BAD-92C1-33187109A088}" destId="{5A55269E-8EF7-42E1-BCF9-292F06BB16D9}" srcOrd="1" destOrd="0" presId="urn:microsoft.com/office/officeart/2005/8/layout/hProcess9"/>
    <dgm:cxn modelId="{A07E4787-F2A1-4C3D-A0D0-1E3389473B77}" type="presParOf" srcId="{5A55269E-8EF7-42E1-BCF9-292F06BB16D9}" destId="{B045BCEC-2088-4389-AA43-92DB17B15764}" srcOrd="0" destOrd="0" presId="urn:microsoft.com/office/officeart/2005/8/layout/hProcess9"/>
    <dgm:cxn modelId="{A63037A5-3FB0-4A5C-AFA7-E7D28A243C92}" type="presParOf" srcId="{5A55269E-8EF7-42E1-BCF9-292F06BB16D9}" destId="{01B8551B-1207-4CAF-A2E7-A50A201BABD5}" srcOrd="1" destOrd="0" presId="urn:microsoft.com/office/officeart/2005/8/layout/hProcess9"/>
    <dgm:cxn modelId="{0D20C549-122B-4951-B920-0347E1E74C52}" type="presParOf" srcId="{5A55269E-8EF7-42E1-BCF9-292F06BB16D9}" destId="{82956BE5-A3C4-410D-A268-47652BB782F8}" srcOrd="2" destOrd="0" presId="urn:microsoft.com/office/officeart/2005/8/layout/hProcess9"/>
    <dgm:cxn modelId="{37858284-91FF-4D10-A35B-3320A9E1F653}" type="presParOf" srcId="{5A55269E-8EF7-42E1-BCF9-292F06BB16D9}" destId="{16516546-DB06-44D0-B5B6-74480EE4DFC8}" srcOrd="3" destOrd="0" presId="urn:microsoft.com/office/officeart/2005/8/layout/hProcess9"/>
    <dgm:cxn modelId="{9B7E2468-0238-4D28-888E-C164CDF84740}" type="presParOf" srcId="{5A55269E-8EF7-42E1-BCF9-292F06BB16D9}" destId="{EF83348A-606C-453B-9B59-89C9D49BA52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0CEF1-A3FE-4F9D-AC47-DCDD02789FAC}">
      <dsp:nvSpPr>
        <dsp:cNvPr id="0" name=""/>
        <dsp:cNvSpPr/>
      </dsp:nvSpPr>
      <dsp:spPr>
        <a:xfrm>
          <a:off x="628115" y="0"/>
          <a:ext cx="6908800" cy="5418667"/>
        </a:xfrm>
        <a:prstGeom prst="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5BCEC-2088-4389-AA43-92DB17B15764}">
      <dsp:nvSpPr>
        <dsp:cNvPr id="0" name=""/>
        <dsp:cNvSpPr/>
      </dsp:nvSpPr>
      <dsp:spPr>
        <a:xfrm>
          <a:off x="0" y="1519220"/>
          <a:ext cx="2438400" cy="216746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/>
            <a:t>Prevalencia de Desnutrición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/>
            <a:t>40-90%</a:t>
          </a:r>
        </a:p>
      </dsp:txBody>
      <dsp:txXfrm>
        <a:off x="105807" y="1625027"/>
        <a:ext cx="2226786" cy="1955852"/>
      </dsp:txXfrm>
    </dsp:sp>
    <dsp:sp modelId="{82956BE5-A3C4-410D-A268-47652BB782F8}">
      <dsp:nvSpPr>
        <dsp:cNvPr id="0" name=""/>
        <dsp:cNvSpPr/>
      </dsp:nvSpPr>
      <dsp:spPr>
        <a:xfrm>
          <a:off x="2844799" y="1479968"/>
          <a:ext cx="2438400" cy="2167466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Aumenta con la gravedad de la enfermedad hepática </a:t>
          </a:r>
          <a:endParaRPr lang="es-AR" sz="2400" kern="1200" dirty="0"/>
        </a:p>
      </dsp:txBody>
      <dsp:txXfrm>
        <a:off x="2950606" y="1585775"/>
        <a:ext cx="2226786" cy="1955852"/>
      </dsp:txXfrm>
    </dsp:sp>
    <dsp:sp modelId="{EF83348A-606C-453B-9B59-89C9D49BA520}">
      <dsp:nvSpPr>
        <dsp:cNvPr id="0" name=""/>
        <dsp:cNvSpPr/>
      </dsp:nvSpPr>
      <dsp:spPr>
        <a:xfrm>
          <a:off x="5689600" y="1515319"/>
          <a:ext cx="2438400" cy="216746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Sarcopenia y fragilidad</a:t>
          </a:r>
        </a:p>
      </dsp:txBody>
      <dsp:txXfrm>
        <a:off x="5795407" y="1621126"/>
        <a:ext cx="22267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A4C07-97DF-4B70-96A7-CA592618305D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115B-25F3-4E7F-B87D-8AA7E688F07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9892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g73c582b175_0_17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8" name="Google Shape;2088;g73c582b175_0_17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8D0CE-89D4-43C4-9AD4-17B8CFFD78C0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694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13202a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13202ad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1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026C4-382B-490A-947E-248AE9BEC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86375B-62D6-4155-A475-04BE1BEFD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D31C21-2F55-4902-9DB7-FFB885AE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792A6-91F8-4EA5-BC18-93DA0B85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22CC2D-BCF1-4377-ADA9-85646210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1523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58696-C33E-4C7A-9087-7B663573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CF3F32-17ED-4397-BFCF-D04DFE5CB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06A579-D6B8-41C4-BBEB-71C4A163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ACDFF-45F2-4BCD-852B-82DB4FAC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149DAA-A36B-4FFF-8E88-E29177F8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1953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FC4AA2-8B13-4169-BC32-91A09256B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46C5E1-1BD6-4453-81C5-D6BC3B744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D06EEC-AB5D-42F6-ABA7-E9C67712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35A78D-B1C5-4721-AD87-84E3F9AB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F2A9E5-783C-4823-9684-D4ACFE23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587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7"/>
          <p:cNvSpPr txBox="1">
            <a:spLocks noGrp="1"/>
          </p:cNvSpPr>
          <p:nvPr>
            <p:ph type="title"/>
          </p:nvPr>
        </p:nvSpPr>
        <p:spPr>
          <a:xfrm>
            <a:off x="1045767" y="694967"/>
            <a:ext cx="71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1"/>
          </p:nvPr>
        </p:nvSpPr>
        <p:spPr>
          <a:xfrm>
            <a:off x="1112567" y="3799480"/>
            <a:ext cx="2325200" cy="1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subTitle" idx="2"/>
          </p:nvPr>
        </p:nvSpPr>
        <p:spPr>
          <a:xfrm>
            <a:off x="3659791" y="3799480"/>
            <a:ext cx="2325200" cy="1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45" name="Google Shape;545;p17"/>
          <p:cNvSpPr txBox="1">
            <a:spLocks noGrp="1"/>
          </p:cNvSpPr>
          <p:nvPr>
            <p:ph type="subTitle" idx="3"/>
          </p:nvPr>
        </p:nvSpPr>
        <p:spPr>
          <a:xfrm>
            <a:off x="6207016" y="3792571"/>
            <a:ext cx="2325200" cy="1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46" name="Google Shape;546;p17"/>
          <p:cNvSpPr txBox="1">
            <a:spLocks noGrp="1"/>
          </p:cNvSpPr>
          <p:nvPr>
            <p:ph type="subTitle" idx="4"/>
          </p:nvPr>
        </p:nvSpPr>
        <p:spPr>
          <a:xfrm>
            <a:off x="8754237" y="3792571"/>
            <a:ext cx="2325200" cy="1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47" name="Google Shape;547;p17"/>
          <p:cNvSpPr txBox="1">
            <a:spLocks noGrp="1"/>
          </p:cNvSpPr>
          <p:nvPr>
            <p:ph type="title" idx="5" hasCustomPrompt="1"/>
          </p:nvPr>
        </p:nvSpPr>
        <p:spPr>
          <a:xfrm>
            <a:off x="1514967" y="2383333"/>
            <a:ext cx="1520400" cy="7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8" name="Google Shape;548;p17"/>
          <p:cNvSpPr txBox="1">
            <a:spLocks noGrp="1"/>
          </p:cNvSpPr>
          <p:nvPr>
            <p:ph type="title" idx="6" hasCustomPrompt="1"/>
          </p:nvPr>
        </p:nvSpPr>
        <p:spPr>
          <a:xfrm>
            <a:off x="4062200" y="2383333"/>
            <a:ext cx="1520400" cy="7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9" name="Google Shape;549;p17"/>
          <p:cNvSpPr txBox="1">
            <a:spLocks noGrp="1"/>
          </p:cNvSpPr>
          <p:nvPr>
            <p:ph type="title" idx="7" hasCustomPrompt="1"/>
          </p:nvPr>
        </p:nvSpPr>
        <p:spPr>
          <a:xfrm>
            <a:off x="6609433" y="2383333"/>
            <a:ext cx="1520400" cy="7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0" name="Google Shape;550;p17"/>
          <p:cNvSpPr txBox="1">
            <a:spLocks noGrp="1"/>
          </p:cNvSpPr>
          <p:nvPr>
            <p:ph type="title" idx="8" hasCustomPrompt="1"/>
          </p:nvPr>
        </p:nvSpPr>
        <p:spPr>
          <a:xfrm>
            <a:off x="9156667" y="2383333"/>
            <a:ext cx="1520400" cy="7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51" name="Google Shape;551;p17"/>
          <p:cNvGrpSpPr/>
          <p:nvPr/>
        </p:nvGrpSpPr>
        <p:grpSpPr>
          <a:xfrm rot="-8437536" flipH="1">
            <a:off x="552549" y="2444972"/>
            <a:ext cx="10468152" cy="7713745"/>
            <a:chOff x="5312533" y="-539382"/>
            <a:chExt cx="4179783" cy="3079988"/>
          </a:xfrm>
        </p:grpSpPr>
        <p:sp>
          <p:nvSpPr>
            <p:cNvPr id="552" name="Google Shape;552;p17"/>
            <p:cNvSpPr/>
            <p:nvPr/>
          </p:nvSpPr>
          <p:spPr>
            <a:xfrm flipH="1">
              <a:off x="6268680" y="-539382"/>
              <a:ext cx="418538" cy="452525"/>
            </a:xfrm>
            <a:custGeom>
              <a:avLst/>
              <a:gdLst/>
              <a:ahLst/>
              <a:cxnLst/>
              <a:rect l="l" t="t" r="r" b="b"/>
              <a:pathLst>
                <a:path w="28472" h="30784" extrusionOk="0">
                  <a:moveTo>
                    <a:pt x="23679" y="170"/>
                  </a:moveTo>
                  <a:lnTo>
                    <a:pt x="28221" y="30262"/>
                  </a:lnTo>
                  <a:lnTo>
                    <a:pt x="389" y="170"/>
                  </a:lnTo>
                  <a:close/>
                  <a:moveTo>
                    <a:pt x="0" y="0"/>
                  </a:moveTo>
                  <a:lnTo>
                    <a:pt x="132" y="143"/>
                  </a:lnTo>
                  <a:lnTo>
                    <a:pt x="28471" y="30784"/>
                  </a:lnTo>
                  <a:lnTo>
                    <a:pt x="23825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7"/>
            <p:cNvSpPr/>
            <p:nvPr/>
          </p:nvSpPr>
          <p:spPr>
            <a:xfrm flipH="1">
              <a:off x="6265931" y="-539382"/>
              <a:ext cx="614034" cy="451790"/>
            </a:xfrm>
            <a:custGeom>
              <a:avLst/>
              <a:gdLst/>
              <a:ahLst/>
              <a:cxnLst/>
              <a:rect l="l" t="t" r="r" b="b"/>
              <a:pathLst>
                <a:path w="41771" h="30734" extrusionOk="0">
                  <a:moveTo>
                    <a:pt x="13269" y="170"/>
                  </a:moveTo>
                  <a:lnTo>
                    <a:pt x="41146" y="30310"/>
                  </a:lnTo>
                  <a:lnTo>
                    <a:pt x="244" y="14452"/>
                  </a:lnTo>
                  <a:lnTo>
                    <a:pt x="8225" y="170"/>
                  </a:lnTo>
                  <a:close/>
                  <a:moveTo>
                    <a:pt x="8126" y="0"/>
                  </a:moveTo>
                  <a:lnTo>
                    <a:pt x="8100" y="44"/>
                  </a:lnTo>
                  <a:lnTo>
                    <a:pt x="0" y="14539"/>
                  </a:lnTo>
                  <a:lnTo>
                    <a:pt x="91" y="14575"/>
                  </a:lnTo>
                  <a:lnTo>
                    <a:pt x="41770" y="30734"/>
                  </a:lnTo>
                  <a:lnTo>
                    <a:pt x="41770" y="30734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7"/>
            <p:cNvSpPr/>
            <p:nvPr/>
          </p:nvSpPr>
          <p:spPr>
            <a:xfrm flipH="1">
              <a:off x="7469494" y="314733"/>
              <a:ext cx="397003" cy="208990"/>
            </a:xfrm>
            <a:custGeom>
              <a:avLst/>
              <a:gdLst/>
              <a:ahLst/>
              <a:cxnLst/>
              <a:rect l="l" t="t" r="r" b="b"/>
              <a:pathLst>
                <a:path w="27007" h="14217" extrusionOk="0">
                  <a:moveTo>
                    <a:pt x="21590" y="199"/>
                  </a:moveTo>
                  <a:lnTo>
                    <a:pt x="26722" y="13940"/>
                  </a:lnTo>
                  <a:lnTo>
                    <a:pt x="619" y="5049"/>
                  </a:lnTo>
                  <a:lnTo>
                    <a:pt x="21590" y="199"/>
                  </a:lnTo>
                  <a:close/>
                  <a:moveTo>
                    <a:pt x="21697" y="0"/>
                  </a:moveTo>
                  <a:lnTo>
                    <a:pt x="21625" y="17"/>
                  </a:lnTo>
                  <a:lnTo>
                    <a:pt x="0" y="5019"/>
                  </a:lnTo>
                  <a:lnTo>
                    <a:pt x="283" y="5114"/>
                  </a:lnTo>
                  <a:lnTo>
                    <a:pt x="27006" y="14217"/>
                  </a:lnTo>
                  <a:lnTo>
                    <a:pt x="2169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7"/>
            <p:cNvSpPr/>
            <p:nvPr/>
          </p:nvSpPr>
          <p:spPr>
            <a:xfrm flipH="1">
              <a:off x="7467686" y="387145"/>
              <a:ext cx="518307" cy="306436"/>
            </a:xfrm>
            <a:custGeom>
              <a:avLst/>
              <a:gdLst/>
              <a:ahLst/>
              <a:cxnLst/>
              <a:rect l="l" t="t" r="r" b="b"/>
              <a:pathLst>
                <a:path w="35259" h="20846" extrusionOk="0">
                  <a:moveTo>
                    <a:pt x="8488" y="213"/>
                  </a:moveTo>
                  <a:lnTo>
                    <a:pt x="34726" y="9151"/>
                  </a:lnTo>
                  <a:lnTo>
                    <a:pt x="296" y="20568"/>
                  </a:lnTo>
                  <a:lnTo>
                    <a:pt x="8488" y="213"/>
                  </a:lnTo>
                  <a:close/>
                  <a:moveTo>
                    <a:pt x="8390" y="1"/>
                  </a:moveTo>
                  <a:lnTo>
                    <a:pt x="1" y="20845"/>
                  </a:lnTo>
                  <a:lnTo>
                    <a:pt x="1" y="20845"/>
                  </a:lnTo>
                  <a:lnTo>
                    <a:pt x="176" y="20788"/>
                  </a:lnTo>
                  <a:lnTo>
                    <a:pt x="35259" y="9154"/>
                  </a:lnTo>
                  <a:lnTo>
                    <a:pt x="35021" y="9072"/>
                  </a:lnTo>
                  <a:lnTo>
                    <a:pt x="8390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7"/>
            <p:cNvSpPr/>
            <p:nvPr/>
          </p:nvSpPr>
          <p:spPr>
            <a:xfrm flipH="1">
              <a:off x="8508431" y="1588458"/>
              <a:ext cx="655782" cy="622574"/>
            </a:xfrm>
            <a:custGeom>
              <a:avLst/>
              <a:gdLst/>
              <a:ahLst/>
              <a:cxnLst/>
              <a:rect l="l" t="t" r="r" b="b"/>
              <a:pathLst>
                <a:path w="44611" h="42352" extrusionOk="0">
                  <a:moveTo>
                    <a:pt x="218" y="442"/>
                  </a:moveTo>
                  <a:lnTo>
                    <a:pt x="44106" y="42106"/>
                  </a:lnTo>
                  <a:lnTo>
                    <a:pt x="4060" y="36334"/>
                  </a:lnTo>
                  <a:lnTo>
                    <a:pt x="218" y="442"/>
                  </a:lnTo>
                  <a:close/>
                  <a:moveTo>
                    <a:pt x="1" y="0"/>
                  </a:moveTo>
                  <a:lnTo>
                    <a:pt x="3906" y="36483"/>
                  </a:lnTo>
                  <a:lnTo>
                    <a:pt x="3972" y="36492"/>
                  </a:lnTo>
                  <a:lnTo>
                    <a:pt x="44610" y="423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7"/>
            <p:cNvSpPr/>
            <p:nvPr/>
          </p:nvSpPr>
          <p:spPr>
            <a:xfrm flipH="1">
              <a:off x="9095740" y="2089537"/>
              <a:ext cx="396577" cy="451069"/>
            </a:xfrm>
            <a:custGeom>
              <a:avLst/>
              <a:gdLst/>
              <a:ahLst/>
              <a:cxnLst/>
              <a:rect l="l" t="t" r="r" b="b"/>
              <a:pathLst>
                <a:path w="26978" h="30685" extrusionOk="0">
                  <a:moveTo>
                    <a:pt x="407" y="207"/>
                  </a:moveTo>
                  <a:lnTo>
                    <a:pt x="26221" y="2401"/>
                  </a:lnTo>
                  <a:lnTo>
                    <a:pt x="26798" y="30224"/>
                  </a:lnTo>
                  <a:lnTo>
                    <a:pt x="26798" y="30224"/>
                  </a:lnTo>
                  <a:lnTo>
                    <a:pt x="407" y="207"/>
                  </a:lnTo>
                  <a:close/>
                  <a:moveTo>
                    <a:pt x="0" y="1"/>
                  </a:moveTo>
                  <a:lnTo>
                    <a:pt x="140" y="159"/>
                  </a:lnTo>
                  <a:lnTo>
                    <a:pt x="26978" y="30685"/>
                  </a:lnTo>
                  <a:lnTo>
                    <a:pt x="26387" y="22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7"/>
            <p:cNvSpPr/>
            <p:nvPr/>
          </p:nvSpPr>
          <p:spPr>
            <a:xfrm flipH="1">
              <a:off x="5743199" y="-539382"/>
              <a:ext cx="386551" cy="144810"/>
            </a:xfrm>
            <a:custGeom>
              <a:avLst/>
              <a:gdLst/>
              <a:ahLst/>
              <a:cxnLst/>
              <a:rect l="l" t="t" r="r" b="b"/>
              <a:pathLst>
                <a:path w="26296" h="9851" extrusionOk="0">
                  <a:moveTo>
                    <a:pt x="17176" y="170"/>
                  </a:moveTo>
                  <a:lnTo>
                    <a:pt x="25692" y="9442"/>
                  </a:lnTo>
                  <a:lnTo>
                    <a:pt x="938" y="170"/>
                  </a:lnTo>
                  <a:close/>
                  <a:moveTo>
                    <a:pt x="1" y="0"/>
                  </a:moveTo>
                  <a:lnTo>
                    <a:pt x="26296" y="9850"/>
                  </a:lnTo>
                  <a:lnTo>
                    <a:pt x="17252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7"/>
            <p:cNvSpPr/>
            <p:nvPr/>
          </p:nvSpPr>
          <p:spPr>
            <a:xfrm flipH="1">
              <a:off x="8309907" y="1359373"/>
              <a:ext cx="36044" cy="34692"/>
            </a:xfrm>
            <a:custGeom>
              <a:avLst/>
              <a:gdLst/>
              <a:ahLst/>
              <a:cxnLst/>
              <a:rect l="l" t="t" r="r" b="b"/>
              <a:pathLst>
                <a:path w="2452" h="2360" extrusionOk="0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79" y="2359"/>
                  </a:cubicBezTo>
                  <a:cubicBezTo>
                    <a:pt x="1656" y="2359"/>
                    <a:pt x="2087" y="2071"/>
                    <a:pt x="2270" y="1631"/>
                  </a:cubicBezTo>
                  <a:cubicBezTo>
                    <a:pt x="2452" y="1190"/>
                    <a:pt x="2351" y="684"/>
                    <a:pt x="2013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7"/>
            <p:cNvSpPr/>
            <p:nvPr/>
          </p:nvSpPr>
          <p:spPr>
            <a:xfrm flipH="1">
              <a:off x="7980084" y="674750"/>
              <a:ext cx="36074" cy="34677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2" y="703"/>
                    <a:pt x="2" y="1179"/>
                  </a:cubicBezTo>
                  <a:cubicBezTo>
                    <a:pt x="1" y="1832"/>
                    <a:pt x="530" y="2359"/>
                    <a:pt x="1180" y="2359"/>
                  </a:cubicBezTo>
                  <a:cubicBezTo>
                    <a:pt x="1658" y="2359"/>
                    <a:pt x="2087" y="2073"/>
                    <a:pt x="2271" y="1631"/>
                  </a:cubicBezTo>
                  <a:cubicBezTo>
                    <a:pt x="2454" y="1191"/>
                    <a:pt x="2353" y="684"/>
                    <a:pt x="2015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7"/>
            <p:cNvSpPr/>
            <p:nvPr/>
          </p:nvSpPr>
          <p:spPr>
            <a:xfrm flipH="1">
              <a:off x="6262418" y="-114816"/>
              <a:ext cx="34692" cy="34692"/>
            </a:xfrm>
            <a:custGeom>
              <a:avLst/>
              <a:gdLst/>
              <a:ahLst/>
              <a:cxnLst/>
              <a:rect l="l" t="t" r="r" b="b"/>
              <a:pathLst>
                <a:path w="2360" h="2360" extrusionOk="0">
                  <a:moveTo>
                    <a:pt x="1180" y="0"/>
                  </a:moveTo>
                  <a:cubicBezTo>
                    <a:pt x="529" y="0"/>
                    <a:pt x="0" y="529"/>
                    <a:pt x="0" y="1180"/>
                  </a:cubicBezTo>
                  <a:cubicBezTo>
                    <a:pt x="0" y="1831"/>
                    <a:pt x="529" y="2360"/>
                    <a:pt x="1180" y="2360"/>
                  </a:cubicBezTo>
                  <a:cubicBezTo>
                    <a:pt x="1832" y="2360"/>
                    <a:pt x="2360" y="1831"/>
                    <a:pt x="2360" y="1180"/>
                  </a:cubicBezTo>
                  <a:cubicBezTo>
                    <a:pt x="2360" y="529"/>
                    <a:pt x="1832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7"/>
            <p:cNvSpPr/>
            <p:nvPr/>
          </p:nvSpPr>
          <p:spPr>
            <a:xfrm flipH="1">
              <a:off x="5626408" y="-59853"/>
              <a:ext cx="36044" cy="34692"/>
            </a:xfrm>
            <a:custGeom>
              <a:avLst/>
              <a:gdLst/>
              <a:ahLst/>
              <a:cxnLst/>
              <a:rect l="l" t="t" r="r" b="b"/>
              <a:pathLst>
                <a:path w="2452" h="2360" extrusionOk="0">
                  <a:moveTo>
                    <a:pt x="1181" y="0"/>
                  </a:moveTo>
                  <a:cubicBezTo>
                    <a:pt x="1028" y="0"/>
                    <a:pt x="874" y="30"/>
                    <a:pt x="728" y="91"/>
                  </a:cubicBezTo>
                  <a:cubicBezTo>
                    <a:pt x="288" y="273"/>
                    <a:pt x="0" y="703"/>
                    <a:pt x="0" y="1180"/>
                  </a:cubicBezTo>
                  <a:cubicBezTo>
                    <a:pt x="0" y="1831"/>
                    <a:pt x="529" y="2358"/>
                    <a:pt x="1180" y="2360"/>
                  </a:cubicBezTo>
                  <a:cubicBezTo>
                    <a:pt x="1656" y="2360"/>
                    <a:pt x="2087" y="2072"/>
                    <a:pt x="2269" y="1632"/>
                  </a:cubicBezTo>
                  <a:cubicBezTo>
                    <a:pt x="2451" y="1191"/>
                    <a:pt x="2351" y="683"/>
                    <a:pt x="2013" y="346"/>
                  </a:cubicBezTo>
                  <a:cubicBezTo>
                    <a:pt x="1789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7"/>
            <p:cNvSpPr/>
            <p:nvPr/>
          </p:nvSpPr>
          <p:spPr>
            <a:xfrm flipH="1">
              <a:off x="8020053" y="1119499"/>
              <a:ext cx="36074" cy="34677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0" y="0"/>
                  </a:moveTo>
                  <a:cubicBezTo>
                    <a:pt x="1028" y="0"/>
                    <a:pt x="875" y="29"/>
                    <a:pt x="730" y="90"/>
                  </a:cubicBezTo>
                  <a:cubicBezTo>
                    <a:pt x="288" y="272"/>
                    <a:pt x="0" y="703"/>
                    <a:pt x="0" y="1180"/>
                  </a:cubicBezTo>
                  <a:cubicBezTo>
                    <a:pt x="2" y="1831"/>
                    <a:pt x="529" y="2359"/>
                    <a:pt x="1180" y="2359"/>
                  </a:cubicBezTo>
                  <a:cubicBezTo>
                    <a:pt x="1658" y="2359"/>
                    <a:pt x="2087" y="2072"/>
                    <a:pt x="2269" y="1631"/>
                  </a:cubicBezTo>
                  <a:cubicBezTo>
                    <a:pt x="2453" y="1191"/>
                    <a:pt x="2352" y="683"/>
                    <a:pt x="2015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7"/>
            <p:cNvSpPr/>
            <p:nvPr/>
          </p:nvSpPr>
          <p:spPr>
            <a:xfrm flipH="1">
              <a:off x="6445947" y="244996"/>
              <a:ext cx="36059" cy="34692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9" y="273"/>
                    <a:pt x="1" y="702"/>
                    <a:pt x="1" y="1180"/>
                  </a:cubicBezTo>
                  <a:cubicBezTo>
                    <a:pt x="1" y="1830"/>
                    <a:pt x="528" y="2358"/>
                    <a:pt x="1181" y="2359"/>
                  </a:cubicBezTo>
                  <a:cubicBezTo>
                    <a:pt x="1657" y="2359"/>
                    <a:pt x="2088" y="2072"/>
                    <a:pt x="2270" y="1632"/>
                  </a:cubicBezTo>
                  <a:cubicBezTo>
                    <a:pt x="2452" y="1190"/>
                    <a:pt x="2351" y="684"/>
                    <a:pt x="2014" y="346"/>
                  </a:cubicBezTo>
                  <a:cubicBezTo>
                    <a:pt x="1788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7"/>
            <p:cNvSpPr/>
            <p:nvPr/>
          </p:nvSpPr>
          <p:spPr>
            <a:xfrm flipH="1">
              <a:off x="6600856" y="604778"/>
              <a:ext cx="36059" cy="34692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80" y="1"/>
                  </a:moveTo>
                  <a:cubicBezTo>
                    <a:pt x="1028" y="1"/>
                    <a:pt x="875" y="30"/>
                    <a:pt x="729" y="91"/>
                  </a:cubicBezTo>
                  <a:cubicBezTo>
                    <a:pt x="288" y="273"/>
                    <a:pt x="0" y="704"/>
                    <a:pt x="2" y="1181"/>
                  </a:cubicBezTo>
                  <a:cubicBezTo>
                    <a:pt x="2" y="1832"/>
                    <a:pt x="529" y="2360"/>
                    <a:pt x="1180" y="2360"/>
                  </a:cubicBezTo>
                  <a:cubicBezTo>
                    <a:pt x="1657" y="2360"/>
                    <a:pt x="2087" y="2073"/>
                    <a:pt x="2271" y="1632"/>
                  </a:cubicBezTo>
                  <a:cubicBezTo>
                    <a:pt x="2453" y="1192"/>
                    <a:pt x="2352" y="684"/>
                    <a:pt x="2014" y="347"/>
                  </a:cubicBezTo>
                  <a:cubicBezTo>
                    <a:pt x="1789" y="121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7"/>
            <p:cNvSpPr/>
            <p:nvPr/>
          </p:nvSpPr>
          <p:spPr>
            <a:xfrm flipH="1">
              <a:off x="7130571" y="614774"/>
              <a:ext cx="36044" cy="34707"/>
            </a:xfrm>
            <a:custGeom>
              <a:avLst/>
              <a:gdLst/>
              <a:ahLst/>
              <a:cxnLst/>
              <a:rect l="l" t="t" r="r" b="b"/>
              <a:pathLst>
                <a:path w="2452" h="2361" extrusionOk="0">
                  <a:moveTo>
                    <a:pt x="1179" y="0"/>
                  </a:moveTo>
                  <a:cubicBezTo>
                    <a:pt x="1027" y="0"/>
                    <a:pt x="874" y="30"/>
                    <a:pt x="728" y="90"/>
                  </a:cubicBezTo>
                  <a:cubicBezTo>
                    <a:pt x="288" y="274"/>
                    <a:pt x="0" y="703"/>
                    <a:pt x="0" y="1181"/>
                  </a:cubicBezTo>
                  <a:cubicBezTo>
                    <a:pt x="0" y="1832"/>
                    <a:pt x="529" y="2359"/>
                    <a:pt x="1180" y="2361"/>
                  </a:cubicBezTo>
                  <a:cubicBezTo>
                    <a:pt x="1657" y="2359"/>
                    <a:pt x="2087" y="2073"/>
                    <a:pt x="2269" y="1631"/>
                  </a:cubicBezTo>
                  <a:cubicBezTo>
                    <a:pt x="2451" y="1191"/>
                    <a:pt x="2350" y="684"/>
                    <a:pt x="2014" y="346"/>
                  </a:cubicBezTo>
                  <a:cubicBezTo>
                    <a:pt x="1789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7"/>
            <p:cNvSpPr/>
            <p:nvPr/>
          </p:nvSpPr>
          <p:spPr>
            <a:xfrm flipH="1">
              <a:off x="6890696" y="1134493"/>
              <a:ext cx="36044" cy="34677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78" y="0"/>
                  </a:moveTo>
                  <a:cubicBezTo>
                    <a:pt x="1027" y="0"/>
                    <a:pt x="874" y="29"/>
                    <a:pt x="728" y="90"/>
                  </a:cubicBezTo>
                  <a:cubicBezTo>
                    <a:pt x="287" y="272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9" y="1631"/>
                  </a:cubicBezTo>
                  <a:cubicBezTo>
                    <a:pt x="2452" y="1190"/>
                    <a:pt x="2351" y="683"/>
                    <a:pt x="2013" y="346"/>
                  </a:cubicBezTo>
                  <a:cubicBezTo>
                    <a:pt x="1787" y="120"/>
                    <a:pt x="1485" y="0"/>
                    <a:pt x="117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7"/>
            <p:cNvSpPr/>
            <p:nvPr/>
          </p:nvSpPr>
          <p:spPr>
            <a:xfrm flipH="1">
              <a:off x="7550329" y="879639"/>
              <a:ext cx="36059" cy="34677"/>
            </a:xfrm>
            <a:custGeom>
              <a:avLst/>
              <a:gdLst/>
              <a:ahLst/>
              <a:cxnLst/>
              <a:rect l="l" t="t" r="r" b="b"/>
              <a:pathLst>
                <a:path w="2453" h="2359" extrusionOk="0">
                  <a:moveTo>
                    <a:pt x="1180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2"/>
                    <a:pt x="1" y="1179"/>
                  </a:cubicBezTo>
                  <a:cubicBezTo>
                    <a:pt x="1" y="1830"/>
                    <a:pt x="528" y="2359"/>
                    <a:pt x="1181" y="2359"/>
                  </a:cubicBezTo>
                  <a:cubicBezTo>
                    <a:pt x="1657" y="2359"/>
                    <a:pt x="2088" y="2071"/>
                    <a:pt x="2270" y="1631"/>
                  </a:cubicBezTo>
                  <a:cubicBezTo>
                    <a:pt x="2452" y="1190"/>
                    <a:pt x="2351" y="683"/>
                    <a:pt x="2014" y="346"/>
                  </a:cubicBezTo>
                  <a:cubicBezTo>
                    <a:pt x="1789" y="120"/>
                    <a:pt x="1487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7"/>
            <p:cNvSpPr/>
            <p:nvPr/>
          </p:nvSpPr>
          <p:spPr>
            <a:xfrm flipH="1">
              <a:off x="7855148" y="1454306"/>
              <a:ext cx="36074" cy="34692"/>
            </a:xfrm>
            <a:custGeom>
              <a:avLst/>
              <a:gdLst/>
              <a:ahLst/>
              <a:cxnLst/>
              <a:rect l="l" t="t" r="r" b="b"/>
              <a:pathLst>
                <a:path w="2454" h="2360" extrusionOk="0">
                  <a:moveTo>
                    <a:pt x="1181" y="0"/>
                  </a:moveTo>
                  <a:cubicBezTo>
                    <a:pt x="1029" y="0"/>
                    <a:pt x="875" y="30"/>
                    <a:pt x="728" y="91"/>
                  </a:cubicBezTo>
                  <a:cubicBezTo>
                    <a:pt x="288" y="273"/>
                    <a:pt x="1" y="703"/>
                    <a:pt x="1" y="1180"/>
                  </a:cubicBezTo>
                  <a:cubicBezTo>
                    <a:pt x="1" y="1831"/>
                    <a:pt x="529" y="2360"/>
                    <a:pt x="1180" y="2360"/>
                  </a:cubicBezTo>
                  <a:cubicBezTo>
                    <a:pt x="1658" y="2360"/>
                    <a:pt x="2087" y="2072"/>
                    <a:pt x="2270" y="1631"/>
                  </a:cubicBezTo>
                  <a:cubicBezTo>
                    <a:pt x="2453" y="1191"/>
                    <a:pt x="2353" y="683"/>
                    <a:pt x="2015" y="346"/>
                  </a:cubicBezTo>
                  <a:cubicBezTo>
                    <a:pt x="1790" y="120"/>
                    <a:pt x="1488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7"/>
            <p:cNvSpPr/>
            <p:nvPr/>
          </p:nvSpPr>
          <p:spPr>
            <a:xfrm flipH="1">
              <a:off x="8494789" y="2188909"/>
              <a:ext cx="36074" cy="34677"/>
            </a:xfrm>
            <a:custGeom>
              <a:avLst/>
              <a:gdLst/>
              <a:ahLst/>
              <a:cxnLst/>
              <a:rect l="l" t="t" r="r" b="b"/>
              <a:pathLst>
                <a:path w="2454" h="2359" extrusionOk="0">
                  <a:moveTo>
                    <a:pt x="1181" y="0"/>
                  </a:moveTo>
                  <a:cubicBezTo>
                    <a:pt x="1029" y="0"/>
                    <a:pt x="876" y="30"/>
                    <a:pt x="730" y="90"/>
                  </a:cubicBezTo>
                  <a:cubicBezTo>
                    <a:pt x="289" y="272"/>
                    <a:pt x="1" y="702"/>
                    <a:pt x="2" y="1179"/>
                  </a:cubicBezTo>
                  <a:cubicBezTo>
                    <a:pt x="2" y="1830"/>
                    <a:pt x="530" y="2359"/>
                    <a:pt x="1180" y="2359"/>
                  </a:cubicBezTo>
                  <a:cubicBezTo>
                    <a:pt x="1658" y="2359"/>
                    <a:pt x="2087" y="2071"/>
                    <a:pt x="2271" y="1631"/>
                  </a:cubicBezTo>
                  <a:cubicBezTo>
                    <a:pt x="2454" y="1190"/>
                    <a:pt x="2353" y="682"/>
                    <a:pt x="2015" y="345"/>
                  </a:cubicBezTo>
                  <a:cubicBezTo>
                    <a:pt x="1789" y="120"/>
                    <a:pt x="1487" y="0"/>
                    <a:pt x="118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7"/>
            <p:cNvSpPr/>
            <p:nvPr/>
          </p:nvSpPr>
          <p:spPr>
            <a:xfrm flipH="1">
              <a:off x="8864612" y="1479311"/>
              <a:ext cx="36044" cy="34677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79" y="0"/>
                  </a:moveTo>
                  <a:cubicBezTo>
                    <a:pt x="1028" y="0"/>
                    <a:pt x="875" y="29"/>
                    <a:pt x="730" y="89"/>
                  </a:cubicBezTo>
                  <a:cubicBezTo>
                    <a:pt x="290" y="272"/>
                    <a:pt x="2" y="701"/>
                    <a:pt x="1" y="1179"/>
                  </a:cubicBezTo>
                  <a:cubicBezTo>
                    <a:pt x="1" y="1830"/>
                    <a:pt x="528" y="2358"/>
                    <a:pt x="1180" y="2358"/>
                  </a:cubicBezTo>
                  <a:cubicBezTo>
                    <a:pt x="1656" y="2358"/>
                    <a:pt x="2087" y="2072"/>
                    <a:pt x="2270" y="1631"/>
                  </a:cubicBezTo>
                  <a:cubicBezTo>
                    <a:pt x="2452" y="1191"/>
                    <a:pt x="2351" y="683"/>
                    <a:pt x="2015" y="347"/>
                  </a:cubicBezTo>
                  <a:cubicBezTo>
                    <a:pt x="1789" y="121"/>
                    <a:pt x="1487" y="0"/>
                    <a:pt x="117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7"/>
            <p:cNvSpPr/>
            <p:nvPr/>
          </p:nvSpPr>
          <p:spPr>
            <a:xfrm flipH="1">
              <a:off x="9149439" y="1569245"/>
              <a:ext cx="36059" cy="34677"/>
            </a:xfrm>
            <a:custGeom>
              <a:avLst/>
              <a:gdLst/>
              <a:ahLst/>
              <a:cxnLst/>
              <a:rect l="l" t="t" r="r" b="b"/>
              <a:pathLst>
                <a:path w="2453" h="2359" extrusionOk="0">
                  <a:moveTo>
                    <a:pt x="1179" y="0"/>
                  </a:moveTo>
                  <a:cubicBezTo>
                    <a:pt x="1028" y="0"/>
                    <a:pt x="875" y="30"/>
                    <a:pt x="729" y="90"/>
                  </a:cubicBezTo>
                  <a:cubicBezTo>
                    <a:pt x="289" y="272"/>
                    <a:pt x="1" y="703"/>
                    <a:pt x="1" y="1181"/>
                  </a:cubicBezTo>
                  <a:cubicBezTo>
                    <a:pt x="1" y="1832"/>
                    <a:pt x="530" y="2359"/>
                    <a:pt x="1181" y="2359"/>
                  </a:cubicBezTo>
                  <a:cubicBezTo>
                    <a:pt x="1658" y="2359"/>
                    <a:pt x="2088" y="2071"/>
                    <a:pt x="2270" y="1631"/>
                  </a:cubicBezTo>
                  <a:cubicBezTo>
                    <a:pt x="2452" y="1190"/>
                    <a:pt x="2351" y="682"/>
                    <a:pt x="2014" y="346"/>
                  </a:cubicBezTo>
                  <a:cubicBezTo>
                    <a:pt x="1788" y="120"/>
                    <a:pt x="1486" y="0"/>
                    <a:pt x="117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7"/>
            <p:cNvSpPr/>
            <p:nvPr/>
          </p:nvSpPr>
          <p:spPr>
            <a:xfrm flipH="1">
              <a:off x="8249946" y="1939038"/>
              <a:ext cx="36044" cy="34707"/>
            </a:xfrm>
            <a:custGeom>
              <a:avLst/>
              <a:gdLst/>
              <a:ahLst/>
              <a:cxnLst/>
              <a:rect l="l" t="t" r="r" b="b"/>
              <a:pathLst>
                <a:path w="2452" h="2361" extrusionOk="0">
                  <a:moveTo>
                    <a:pt x="1180" y="1"/>
                  </a:moveTo>
                  <a:cubicBezTo>
                    <a:pt x="1028" y="1"/>
                    <a:pt x="875" y="30"/>
                    <a:pt x="729" y="90"/>
                  </a:cubicBezTo>
                  <a:cubicBezTo>
                    <a:pt x="288" y="272"/>
                    <a:pt x="0" y="703"/>
                    <a:pt x="0" y="1179"/>
                  </a:cubicBezTo>
                  <a:cubicBezTo>
                    <a:pt x="0" y="1832"/>
                    <a:pt x="527" y="2361"/>
                    <a:pt x="1180" y="2361"/>
                  </a:cubicBezTo>
                  <a:cubicBezTo>
                    <a:pt x="1657" y="2361"/>
                    <a:pt x="2087" y="2073"/>
                    <a:pt x="2269" y="1631"/>
                  </a:cubicBezTo>
                  <a:cubicBezTo>
                    <a:pt x="2451" y="1191"/>
                    <a:pt x="2352" y="684"/>
                    <a:pt x="2014" y="346"/>
                  </a:cubicBezTo>
                  <a:cubicBezTo>
                    <a:pt x="1789" y="120"/>
                    <a:pt x="1486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7"/>
            <p:cNvSpPr/>
            <p:nvPr/>
          </p:nvSpPr>
          <p:spPr>
            <a:xfrm flipH="1">
              <a:off x="8319918" y="944598"/>
              <a:ext cx="36044" cy="34677"/>
            </a:xfrm>
            <a:custGeom>
              <a:avLst/>
              <a:gdLst/>
              <a:ahLst/>
              <a:cxnLst/>
              <a:rect l="l" t="t" r="r" b="b"/>
              <a:pathLst>
                <a:path w="2452" h="2359" extrusionOk="0">
                  <a:moveTo>
                    <a:pt x="1182" y="1"/>
                  </a:moveTo>
                  <a:cubicBezTo>
                    <a:pt x="1029" y="1"/>
                    <a:pt x="876" y="30"/>
                    <a:pt x="730" y="91"/>
                  </a:cubicBezTo>
                  <a:cubicBezTo>
                    <a:pt x="288" y="274"/>
                    <a:pt x="2" y="703"/>
                    <a:pt x="2" y="1181"/>
                  </a:cubicBezTo>
                  <a:cubicBezTo>
                    <a:pt x="1" y="1831"/>
                    <a:pt x="529" y="2359"/>
                    <a:pt x="1180" y="2359"/>
                  </a:cubicBezTo>
                  <a:cubicBezTo>
                    <a:pt x="1658" y="2359"/>
                    <a:pt x="2087" y="2073"/>
                    <a:pt x="2270" y="1631"/>
                  </a:cubicBezTo>
                  <a:cubicBezTo>
                    <a:pt x="2452" y="1191"/>
                    <a:pt x="2352" y="683"/>
                    <a:pt x="2015" y="346"/>
                  </a:cubicBezTo>
                  <a:cubicBezTo>
                    <a:pt x="1790" y="121"/>
                    <a:pt x="1488" y="1"/>
                    <a:pt x="118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7"/>
            <p:cNvSpPr/>
            <p:nvPr/>
          </p:nvSpPr>
          <p:spPr>
            <a:xfrm flipH="1">
              <a:off x="7455382" y="499835"/>
              <a:ext cx="36059" cy="34707"/>
            </a:xfrm>
            <a:custGeom>
              <a:avLst/>
              <a:gdLst/>
              <a:ahLst/>
              <a:cxnLst/>
              <a:rect l="l" t="t" r="r" b="b"/>
              <a:pathLst>
                <a:path w="2453" h="2361" extrusionOk="0">
                  <a:moveTo>
                    <a:pt x="1182" y="0"/>
                  </a:moveTo>
                  <a:cubicBezTo>
                    <a:pt x="1029" y="0"/>
                    <a:pt x="875" y="30"/>
                    <a:pt x="729" y="91"/>
                  </a:cubicBezTo>
                  <a:cubicBezTo>
                    <a:pt x="289" y="273"/>
                    <a:pt x="1" y="703"/>
                    <a:pt x="1" y="1180"/>
                  </a:cubicBezTo>
                  <a:cubicBezTo>
                    <a:pt x="1" y="1831"/>
                    <a:pt x="528" y="2360"/>
                    <a:pt x="1180" y="2360"/>
                  </a:cubicBezTo>
                  <a:cubicBezTo>
                    <a:pt x="1657" y="2360"/>
                    <a:pt x="2087" y="2072"/>
                    <a:pt x="2270" y="1632"/>
                  </a:cubicBezTo>
                  <a:cubicBezTo>
                    <a:pt x="2452" y="1191"/>
                    <a:pt x="2351" y="683"/>
                    <a:pt x="2014" y="346"/>
                  </a:cubicBezTo>
                  <a:cubicBezTo>
                    <a:pt x="1789" y="120"/>
                    <a:pt x="1488" y="0"/>
                    <a:pt x="118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7"/>
            <p:cNvSpPr/>
            <p:nvPr/>
          </p:nvSpPr>
          <p:spPr>
            <a:xfrm flipH="1">
              <a:off x="9084465" y="2103943"/>
              <a:ext cx="36074" cy="34692"/>
            </a:xfrm>
            <a:custGeom>
              <a:avLst/>
              <a:gdLst/>
              <a:ahLst/>
              <a:cxnLst/>
              <a:rect l="l" t="t" r="r" b="b"/>
              <a:pathLst>
                <a:path w="2454" h="2360" extrusionOk="0">
                  <a:moveTo>
                    <a:pt x="1180" y="1"/>
                  </a:moveTo>
                  <a:cubicBezTo>
                    <a:pt x="1028" y="1"/>
                    <a:pt x="876" y="30"/>
                    <a:pt x="730" y="91"/>
                  </a:cubicBezTo>
                  <a:cubicBezTo>
                    <a:pt x="289" y="273"/>
                    <a:pt x="2" y="704"/>
                    <a:pt x="2" y="1180"/>
                  </a:cubicBezTo>
                  <a:cubicBezTo>
                    <a:pt x="1" y="1831"/>
                    <a:pt x="530" y="2360"/>
                    <a:pt x="1180" y="2360"/>
                  </a:cubicBezTo>
                  <a:cubicBezTo>
                    <a:pt x="1658" y="2360"/>
                    <a:pt x="2087" y="2073"/>
                    <a:pt x="2271" y="1632"/>
                  </a:cubicBezTo>
                  <a:cubicBezTo>
                    <a:pt x="2454" y="1192"/>
                    <a:pt x="2353" y="684"/>
                    <a:pt x="2015" y="347"/>
                  </a:cubicBezTo>
                  <a:cubicBezTo>
                    <a:pt x="1789" y="121"/>
                    <a:pt x="1487" y="1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7"/>
            <p:cNvSpPr/>
            <p:nvPr/>
          </p:nvSpPr>
          <p:spPr>
            <a:xfrm flipH="1">
              <a:off x="6860723" y="-349678"/>
              <a:ext cx="36030" cy="34677"/>
            </a:xfrm>
            <a:custGeom>
              <a:avLst/>
              <a:gdLst/>
              <a:ahLst/>
              <a:cxnLst/>
              <a:rect l="l" t="t" r="r" b="b"/>
              <a:pathLst>
                <a:path w="2451" h="2359" extrusionOk="0">
                  <a:moveTo>
                    <a:pt x="1177" y="0"/>
                  </a:moveTo>
                  <a:cubicBezTo>
                    <a:pt x="1026" y="0"/>
                    <a:pt x="873" y="30"/>
                    <a:pt x="728" y="90"/>
                  </a:cubicBezTo>
                  <a:cubicBezTo>
                    <a:pt x="287" y="274"/>
                    <a:pt x="0" y="703"/>
                    <a:pt x="0" y="1179"/>
                  </a:cubicBezTo>
                  <a:cubicBezTo>
                    <a:pt x="0" y="1831"/>
                    <a:pt x="528" y="2359"/>
                    <a:pt x="1178" y="2359"/>
                  </a:cubicBezTo>
                  <a:cubicBezTo>
                    <a:pt x="1656" y="2359"/>
                    <a:pt x="2085" y="2072"/>
                    <a:pt x="2268" y="1631"/>
                  </a:cubicBezTo>
                  <a:cubicBezTo>
                    <a:pt x="2450" y="1191"/>
                    <a:pt x="2351" y="683"/>
                    <a:pt x="2013" y="346"/>
                  </a:cubicBezTo>
                  <a:cubicBezTo>
                    <a:pt x="1787" y="121"/>
                    <a:pt x="1484" y="0"/>
                    <a:pt x="117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7"/>
            <p:cNvSpPr/>
            <p:nvPr/>
          </p:nvSpPr>
          <p:spPr>
            <a:xfrm flipH="1">
              <a:off x="5641181" y="-99322"/>
              <a:ext cx="823920" cy="362840"/>
            </a:xfrm>
            <a:custGeom>
              <a:avLst/>
              <a:gdLst/>
              <a:ahLst/>
              <a:cxnLst/>
              <a:rect l="l" t="t" r="r" b="b"/>
              <a:pathLst>
                <a:path w="56049" h="24683" extrusionOk="0">
                  <a:moveTo>
                    <a:pt x="12876" y="1"/>
                  </a:moveTo>
                  <a:lnTo>
                    <a:pt x="12860" y="170"/>
                  </a:lnTo>
                  <a:lnTo>
                    <a:pt x="55288" y="4248"/>
                  </a:lnTo>
                  <a:lnTo>
                    <a:pt x="0" y="24523"/>
                  </a:lnTo>
                  <a:lnTo>
                    <a:pt x="59" y="24682"/>
                  </a:lnTo>
                  <a:lnTo>
                    <a:pt x="56049" y="4150"/>
                  </a:lnTo>
                  <a:lnTo>
                    <a:pt x="12876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7"/>
            <p:cNvSpPr/>
            <p:nvPr/>
          </p:nvSpPr>
          <p:spPr>
            <a:xfrm flipH="1">
              <a:off x="5312533" y="-403995"/>
              <a:ext cx="958616" cy="367118"/>
            </a:xfrm>
            <a:custGeom>
              <a:avLst/>
              <a:gdLst/>
              <a:ahLst/>
              <a:cxnLst/>
              <a:rect l="l" t="t" r="r" b="b"/>
              <a:pathLst>
                <a:path w="65212" h="24974" extrusionOk="0">
                  <a:moveTo>
                    <a:pt x="35731" y="222"/>
                  </a:moveTo>
                  <a:lnTo>
                    <a:pt x="64838" y="2195"/>
                  </a:lnTo>
                  <a:lnTo>
                    <a:pt x="43307" y="24647"/>
                  </a:lnTo>
                  <a:lnTo>
                    <a:pt x="35731" y="222"/>
                  </a:lnTo>
                  <a:close/>
                  <a:moveTo>
                    <a:pt x="35662" y="0"/>
                  </a:moveTo>
                  <a:lnTo>
                    <a:pt x="35570" y="54"/>
                  </a:lnTo>
                  <a:lnTo>
                    <a:pt x="0" y="20930"/>
                  </a:lnTo>
                  <a:lnTo>
                    <a:pt x="86" y="21076"/>
                  </a:lnTo>
                  <a:lnTo>
                    <a:pt x="35564" y="256"/>
                  </a:lnTo>
                  <a:lnTo>
                    <a:pt x="43230" y="24974"/>
                  </a:lnTo>
                  <a:lnTo>
                    <a:pt x="65211" y="2051"/>
                  </a:lnTo>
                  <a:lnTo>
                    <a:pt x="35677" y="47"/>
                  </a:lnTo>
                  <a:lnTo>
                    <a:pt x="35662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7"/>
            <p:cNvSpPr/>
            <p:nvPr/>
          </p:nvSpPr>
          <p:spPr>
            <a:xfrm flipH="1">
              <a:off x="6268768" y="-328966"/>
              <a:ext cx="612770" cy="605331"/>
            </a:xfrm>
            <a:custGeom>
              <a:avLst/>
              <a:gdLst/>
              <a:ahLst/>
              <a:cxnLst/>
              <a:rect l="l" t="t" r="r" b="b"/>
              <a:pathLst>
                <a:path w="41685" h="41179" extrusionOk="0">
                  <a:moveTo>
                    <a:pt x="458" y="361"/>
                  </a:moveTo>
                  <a:lnTo>
                    <a:pt x="41446" y="16254"/>
                  </a:lnTo>
                  <a:lnTo>
                    <a:pt x="28736" y="40850"/>
                  </a:lnTo>
                  <a:lnTo>
                    <a:pt x="458" y="361"/>
                  </a:lnTo>
                  <a:close/>
                  <a:moveTo>
                    <a:pt x="0" y="1"/>
                  </a:moveTo>
                  <a:lnTo>
                    <a:pt x="160" y="230"/>
                  </a:lnTo>
                  <a:lnTo>
                    <a:pt x="28757" y="41178"/>
                  </a:lnTo>
                  <a:lnTo>
                    <a:pt x="28822" y="41053"/>
                  </a:lnTo>
                  <a:lnTo>
                    <a:pt x="41684" y="16162"/>
                  </a:lnTo>
                  <a:lnTo>
                    <a:pt x="41597" y="16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7"/>
            <p:cNvSpPr/>
            <p:nvPr/>
          </p:nvSpPr>
          <p:spPr>
            <a:xfrm flipH="1">
              <a:off x="6455958" y="-329392"/>
              <a:ext cx="521762" cy="605420"/>
            </a:xfrm>
            <a:custGeom>
              <a:avLst/>
              <a:gdLst/>
              <a:ahLst/>
              <a:cxnLst/>
              <a:rect l="l" t="t" r="r" b="b"/>
              <a:pathLst>
                <a:path w="35494" h="41185" extrusionOk="0">
                  <a:moveTo>
                    <a:pt x="6816" y="420"/>
                  </a:moveTo>
                  <a:lnTo>
                    <a:pt x="35086" y="40901"/>
                  </a:lnTo>
                  <a:lnTo>
                    <a:pt x="35086" y="40901"/>
                  </a:lnTo>
                  <a:lnTo>
                    <a:pt x="199" y="31601"/>
                  </a:lnTo>
                  <a:lnTo>
                    <a:pt x="6816" y="420"/>
                  </a:lnTo>
                  <a:close/>
                  <a:moveTo>
                    <a:pt x="6730" y="1"/>
                  </a:moveTo>
                  <a:lnTo>
                    <a:pt x="6689" y="192"/>
                  </a:lnTo>
                  <a:lnTo>
                    <a:pt x="0" y="31725"/>
                  </a:lnTo>
                  <a:lnTo>
                    <a:pt x="77" y="31744"/>
                  </a:lnTo>
                  <a:lnTo>
                    <a:pt x="35493" y="41185"/>
                  </a:lnTo>
                  <a:lnTo>
                    <a:pt x="35359" y="40993"/>
                  </a:lnTo>
                  <a:lnTo>
                    <a:pt x="6730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7"/>
            <p:cNvSpPr/>
            <p:nvPr/>
          </p:nvSpPr>
          <p:spPr>
            <a:xfrm flipH="1">
              <a:off x="6466954" y="259255"/>
              <a:ext cx="1104852" cy="891408"/>
            </a:xfrm>
            <a:custGeom>
              <a:avLst/>
              <a:gdLst/>
              <a:ahLst/>
              <a:cxnLst/>
              <a:rect l="l" t="t" r="r" b="b"/>
              <a:pathLst>
                <a:path w="75160" h="60640" extrusionOk="0">
                  <a:moveTo>
                    <a:pt x="28912" y="25098"/>
                  </a:moveTo>
                  <a:lnTo>
                    <a:pt x="44725" y="60332"/>
                  </a:lnTo>
                  <a:lnTo>
                    <a:pt x="44725" y="60332"/>
                  </a:lnTo>
                  <a:lnTo>
                    <a:pt x="375" y="43094"/>
                  </a:lnTo>
                  <a:lnTo>
                    <a:pt x="28542" y="25104"/>
                  </a:lnTo>
                  <a:lnTo>
                    <a:pt x="28912" y="25098"/>
                  </a:lnTo>
                  <a:close/>
                  <a:moveTo>
                    <a:pt x="75003" y="0"/>
                  </a:moveTo>
                  <a:lnTo>
                    <a:pt x="64948" y="24426"/>
                  </a:lnTo>
                  <a:lnTo>
                    <a:pt x="28492" y="24933"/>
                  </a:lnTo>
                  <a:lnTo>
                    <a:pt x="28473" y="24947"/>
                  </a:lnTo>
                  <a:lnTo>
                    <a:pt x="0" y="43129"/>
                  </a:lnTo>
                  <a:lnTo>
                    <a:pt x="157" y="43191"/>
                  </a:lnTo>
                  <a:lnTo>
                    <a:pt x="45050" y="60639"/>
                  </a:lnTo>
                  <a:lnTo>
                    <a:pt x="44966" y="60451"/>
                  </a:lnTo>
                  <a:lnTo>
                    <a:pt x="29098" y="25096"/>
                  </a:lnTo>
                  <a:lnTo>
                    <a:pt x="65061" y="24593"/>
                  </a:lnTo>
                  <a:lnTo>
                    <a:pt x="65084" y="24542"/>
                  </a:lnTo>
                  <a:lnTo>
                    <a:pt x="75160" y="65"/>
                  </a:lnTo>
                  <a:lnTo>
                    <a:pt x="7500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7"/>
            <p:cNvSpPr/>
            <p:nvPr/>
          </p:nvSpPr>
          <p:spPr>
            <a:xfrm flipH="1">
              <a:off x="6978176" y="122265"/>
              <a:ext cx="592087" cy="773543"/>
            </a:xfrm>
            <a:custGeom>
              <a:avLst/>
              <a:gdLst/>
              <a:ahLst/>
              <a:cxnLst/>
              <a:rect l="l" t="t" r="r" b="b"/>
              <a:pathLst>
                <a:path w="40278" h="52622" extrusionOk="0">
                  <a:moveTo>
                    <a:pt x="40116" y="1"/>
                  </a:moveTo>
                  <a:lnTo>
                    <a:pt x="28812" y="34230"/>
                  </a:lnTo>
                  <a:lnTo>
                    <a:pt x="6240" y="26563"/>
                  </a:lnTo>
                  <a:lnTo>
                    <a:pt x="1" y="52581"/>
                  </a:lnTo>
                  <a:lnTo>
                    <a:pt x="166" y="52621"/>
                  </a:lnTo>
                  <a:lnTo>
                    <a:pt x="6362" y="26784"/>
                  </a:lnTo>
                  <a:lnTo>
                    <a:pt x="28919" y="34445"/>
                  </a:lnTo>
                  <a:lnTo>
                    <a:pt x="28946" y="34364"/>
                  </a:lnTo>
                  <a:lnTo>
                    <a:pt x="40277" y="53"/>
                  </a:lnTo>
                  <a:lnTo>
                    <a:pt x="40116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7"/>
            <p:cNvSpPr/>
            <p:nvPr/>
          </p:nvSpPr>
          <p:spPr>
            <a:xfrm flipH="1">
              <a:off x="7566087" y="692008"/>
              <a:ext cx="471885" cy="780011"/>
            </a:xfrm>
            <a:custGeom>
              <a:avLst/>
              <a:gdLst/>
              <a:ahLst/>
              <a:cxnLst/>
              <a:rect l="l" t="t" r="r" b="b"/>
              <a:pathLst>
                <a:path w="32101" h="53062" extrusionOk="0">
                  <a:moveTo>
                    <a:pt x="2815" y="1"/>
                  </a:moveTo>
                  <a:lnTo>
                    <a:pt x="1" y="30402"/>
                  </a:lnTo>
                  <a:lnTo>
                    <a:pt x="139" y="30331"/>
                  </a:lnTo>
                  <a:lnTo>
                    <a:pt x="31699" y="14041"/>
                  </a:lnTo>
                  <a:lnTo>
                    <a:pt x="31699" y="14041"/>
                  </a:lnTo>
                  <a:lnTo>
                    <a:pt x="11180" y="52982"/>
                  </a:lnTo>
                  <a:lnTo>
                    <a:pt x="11331" y="53061"/>
                  </a:lnTo>
                  <a:lnTo>
                    <a:pt x="32101" y="13642"/>
                  </a:lnTo>
                  <a:lnTo>
                    <a:pt x="31861" y="13767"/>
                  </a:lnTo>
                  <a:lnTo>
                    <a:pt x="200" y="30108"/>
                  </a:lnTo>
                  <a:lnTo>
                    <a:pt x="2984" y="17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7"/>
            <p:cNvSpPr/>
            <p:nvPr/>
          </p:nvSpPr>
          <p:spPr>
            <a:xfrm flipH="1">
              <a:off x="8035694" y="1135786"/>
              <a:ext cx="848366" cy="823318"/>
            </a:xfrm>
            <a:custGeom>
              <a:avLst/>
              <a:gdLst/>
              <a:ahLst/>
              <a:cxnLst/>
              <a:rect l="l" t="t" r="r" b="b"/>
              <a:pathLst>
                <a:path w="57712" h="56008" extrusionOk="0">
                  <a:moveTo>
                    <a:pt x="57603" y="0"/>
                  </a:moveTo>
                  <a:lnTo>
                    <a:pt x="37696" y="16353"/>
                  </a:lnTo>
                  <a:lnTo>
                    <a:pt x="37702" y="16398"/>
                  </a:lnTo>
                  <a:lnTo>
                    <a:pt x="41761" y="55640"/>
                  </a:lnTo>
                  <a:lnTo>
                    <a:pt x="41761" y="55640"/>
                  </a:lnTo>
                  <a:lnTo>
                    <a:pt x="102" y="24480"/>
                  </a:lnTo>
                  <a:lnTo>
                    <a:pt x="0" y="24617"/>
                  </a:lnTo>
                  <a:lnTo>
                    <a:pt x="41970" y="56008"/>
                  </a:lnTo>
                  <a:lnTo>
                    <a:pt x="41949" y="55815"/>
                  </a:lnTo>
                  <a:lnTo>
                    <a:pt x="37875" y="16425"/>
                  </a:lnTo>
                  <a:lnTo>
                    <a:pt x="57711" y="131"/>
                  </a:lnTo>
                  <a:lnTo>
                    <a:pt x="5760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7"/>
            <p:cNvSpPr/>
            <p:nvPr/>
          </p:nvSpPr>
          <p:spPr>
            <a:xfrm flipH="1">
              <a:off x="7876052" y="1136198"/>
              <a:ext cx="161582" cy="327575"/>
            </a:xfrm>
            <a:custGeom>
              <a:avLst/>
              <a:gdLst/>
              <a:ahLst/>
              <a:cxnLst/>
              <a:rect l="l" t="t" r="r" b="b"/>
              <a:pathLst>
                <a:path w="10992" h="22284" extrusionOk="0">
                  <a:moveTo>
                    <a:pt x="154" y="1"/>
                  </a:moveTo>
                  <a:lnTo>
                    <a:pt x="0" y="75"/>
                  </a:lnTo>
                  <a:lnTo>
                    <a:pt x="10838" y="22284"/>
                  </a:lnTo>
                  <a:lnTo>
                    <a:pt x="10991" y="2221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7"/>
            <p:cNvSpPr/>
            <p:nvPr/>
          </p:nvSpPr>
          <p:spPr>
            <a:xfrm flipH="1">
              <a:off x="8318977" y="965178"/>
              <a:ext cx="564803" cy="534786"/>
            </a:xfrm>
            <a:custGeom>
              <a:avLst/>
              <a:gdLst/>
              <a:ahLst/>
              <a:cxnLst/>
              <a:rect l="l" t="t" r="r" b="b"/>
              <a:pathLst>
                <a:path w="38422" h="36380" extrusionOk="0">
                  <a:moveTo>
                    <a:pt x="37174" y="389"/>
                  </a:moveTo>
                  <a:lnTo>
                    <a:pt x="38245" y="28908"/>
                  </a:lnTo>
                  <a:lnTo>
                    <a:pt x="523" y="36109"/>
                  </a:lnTo>
                  <a:lnTo>
                    <a:pt x="37174" y="389"/>
                  </a:lnTo>
                  <a:close/>
                  <a:moveTo>
                    <a:pt x="37329" y="1"/>
                  </a:moveTo>
                  <a:lnTo>
                    <a:pt x="37193" y="135"/>
                  </a:lnTo>
                  <a:lnTo>
                    <a:pt x="1" y="36380"/>
                  </a:lnTo>
                  <a:lnTo>
                    <a:pt x="1" y="36380"/>
                  </a:lnTo>
                  <a:lnTo>
                    <a:pt x="278" y="36327"/>
                  </a:lnTo>
                  <a:lnTo>
                    <a:pt x="38421" y="29047"/>
                  </a:lnTo>
                  <a:lnTo>
                    <a:pt x="38418" y="28975"/>
                  </a:lnTo>
                  <a:lnTo>
                    <a:pt x="37329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7"/>
            <p:cNvSpPr/>
            <p:nvPr/>
          </p:nvSpPr>
          <p:spPr>
            <a:xfrm flipH="1">
              <a:off x="8510695" y="1496436"/>
              <a:ext cx="654297" cy="715905"/>
            </a:xfrm>
            <a:custGeom>
              <a:avLst/>
              <a:gdLst/>
              <a:ahLst/>
              <a:cxnLst/>
              <a:rect l="l" t="t" r="r" b="b"/>
              <a:pathLst>
                <a:path w="44510" h="48701" extrusionOk="0">
                  <a:moveTo>
                    <a:pt x="19349" y="207"/>
                  </a:moveTo>
                  <a:lnTo>
                    <a:pt x="43900" y="47887"/>
                  </a:lnTo>
                  <a:lnTo>
                    <a:pt x="323" y="6518"/>
                  </a:lnTo>
                  <a:lnTo>
                    <a:pt x="19349" y="207"/>
                  </a:lnTo>
                  <a:close/>
                  <a:moveTo>
                    <a:pt x="19433" y="0"/>
                  </a:moveTo>
                  <a:lnTo>
                    <a:pt x="1" y="6446"/>
                  </a:lnTo>
                  <a:lnTo>
                    <a:pt x="105" y="6543"/>
                  </a:lnTo>
                  <a:lnTo>
                    <a:pt x="44510" y="48701"/>
                  </a:lnTo>
                  <a:lnTo>
                    <a:pt x="1943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7"/>
            <p:cNvSpPr/>
            <p:nvPr/>
          </p:nvSpPr>
          <p:spPr>
            <a:xfrm flipH="1">
              <a:off x="8508328" y="2122215"/>
              <a:ext cx="598613" cy="417113"/>
            </a:xfrm>
            <a:custGeom>
              <a:avLst/>
              <a:gdLst/>
              <a:ahLst/>
              <a:cxnLst/>
              <a:rect l="l" t="t" r="r" b="b"/>
              <a:pathLst>
                <a:path w="40722" h="28375" extrusionOk="0">
                  <a:moveTo>
                    <a:pt x="174" y="197"/>
                  </a:moveTo>
                  <a:lnTo>
                    <a:pt x="40202" y="5966"/>
                  </a:lnTo>
                  <a:lnTo>
                    <a:pt x="754" y="28087"/>
                  </a:lnTo>
                  <a:lnTo>
                    <a:pt x="174" y="197"/>
                  </a:lnTo>
                  <a:close/>
                  <a:moveTo>
                    <a:pt x="1" y="0"/>
                  </a:moveTo>
                  <a:lnTo>
                    <a:pt x="2" y="101"/>
                  </a:lnTo>
                  <a:lnTo>
                    <a:pt x="590" y="28375"/>
                  </a:lnTo>
                  <a:lnTo>
                    <a:pt x="40722" y="5870"/>
                  </a:lnTo>
                  <a:lnTo>
                    <a:pt x="40475" y="58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7"/>
            <p:cNvSpPr/>
            <p:nvPr/>
          </p:nvSpPr>
          <p:spPr>
            <a:xfrm flipH="1">
              <a:off x="9093741" y="2089361"/>
              <a:ext cx="397503" cy="449747"/>
            </a:xfrm>
            <a:custGeom>
              <a:avLst/>
              <a:gdLst/>
              <a:ahLst/>
              <a:cxnLst/>
              <a:rect l="l" t="t" r="r" b="b"/>
              <a:pathLst>
                <a:path w="27041" h="30595" extrusionOk="0">
                  <a:moveTo>
                    <a:pt x="171" y="290"/>
                  </a:moveTo>
                  <a:lnTo>
                    <a:pt x="26588" y="30338"/>
                  </a:lnTo>
                  <a:lnTo>
                    <a:pt x="171" y="25490"/>
                  </a:lnTo>
                  <a:lnTo>
                    <a:pt x="171" y="290"/>
                  </a:lnTo>
                  <a:close/>
                  <a:moveTo>
                    <a:pt x="142" y="1"/>
                  </a:moveTo>
                  <a:lnTo>
                    <a:pt x="1" y="106"/>
                  </a:lnTo>
                  <a:lnTo>
                    <a:pt x="1" y="25632"/>
                  </a:lnTo>
                  <a:lnTo>
                    <a:pt x="27040" y="3059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2724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body" idx="1"/>
          </p:nvPr>
        </p:nvSpPr>
        <p:spPr>
          <a:xfrm>
            <a:off x="3590284" y="3429000"/>
            <a:ext cx="7027600" cy="2335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2133">
                <a:solidFill>
                  <a:schemeClr val="lt1"/>
                </a:solidFill>
              </a:defRPr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2133">
                <a:solidFill>
                  <a:schemeClr val="lt1"/>
                </a:solidFill>
              </a:defRPr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2133">
                <a:solidFill>
                  <a:schemeClr val="lt1"/>
                </a:solidFill>
              </a:defRPr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2133">
                <a:solidFill>
                  <a:schemeClr val="lt1"/>
                </a:solidFill>
              </a:defRPr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2133">
                <a:solidFill>
                  <a:schemeClr val="lt1"/>
                </a:solidFill>
              </a:defRPr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2133">
                <a:solidFill>
                  <a:schemeClr val="lt1"/>
                </a:solidFill>
              </a:defRPr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2133">
                <a:solidFill>
                  <a:schemeClr val="lt1"/>
                </a:solidFill>
              </a:defRPr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600"/>
              <a:buChar char="■"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2207433" y="824383"/>
            <a:ext cx="7777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8" name="Google Shape;278;p18"/>
          <p:cNvGrpSpPr/>
          <p:nvPr/>
        </p:nvGrpSpPr>
        <p:grpSpPr>
          <a:xfrm>
            <a:off x="912337" y="-421588"/>
            <a:ext cx="11285507" cy="2928733"/>
            <a:chOff x="684253" y="-316191"/>
            <a:chExt cx="8464130" cy="2196550"/>
          </a:xfrm>
        </p:grpSpPr>
        <p:cxnSp>
          <p:nvCxnSpPr>
            <p:cNvPr id="279" name="Google Shape;279;p18"/>
            <p:cNvCxnSpPr/>
            <p:nvPr/>
          </p:nvCxnSpPr>
          <p:spPr>
            <a:xfrm rot="10800000">
              <a:off x="824556" y="407875"/>
              <a:ext cx="0" cy="761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0" name="Google Shape;280;p18"/>
            <p:cNvGrpSpPr/>
            <p:nvPr/>
          </p:nvGrpSpPr>
          <p:grpSpPr>
            <a:xfrm>
              <a:off x="684253" y="-316191"/>
              <a:ext cx="8464130" cy="2196550"/>
              <a:chOff x="4439845" y="-316191"/>
              <a:chExt cx="8464130" cy="2196550"/>
            </a:xfrm>
          </p:grpSpPr>
          <p:grpSp>
            <p:nvGrpSpPr>
              <p:cNvPr id="281" name="Google Shape;281;p18"/>
              <p:cNvGrpSpPr/>
              <p:nvPr/>
            </p:nvGrpSpPr>
            <p:grpSpPr>
              <a:xfrm>
                <a:off x="4580143" y="-316191"/>
                <a:ext cx="8323832" cy="2196550"/>
                <a:chOff x="4580143" y="-316191"/>
                <a:chExt cx="8323832" cy="2196550"/>
              </a:xfrm>
            </p:grpSpPr>
            <p:cxnSp>
              <p:nvCxnSpPr>
                <p:cNvPr id="282" name="Google Shape;282;p18"/>
                <p:cNvCxnSpPr/>
                <p:nvPr/>
              </p:nvCxnSpPr>
              <p:spPr>
                <a:xfrm>
                  <a:off x="4966575" y="1880359"/>
                  <a:ext cx="79374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83" name="Google Shape;283;p18"/>
                <p:cNvSpPr/>
                <p:nvPr/>
              </p:nvSpPr>
              <p:spPr>
                <a:xfrm>
                  <a:off x="4580143" y="1138409"/>
                  <a:ext cx="416007" cy="74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cxnSp>
              <p:nvCxnSpPr>
                <p:cNvPr id="284" name="Google Shape;284;p18"/>
                <p:cNvCxnSpPr/>
                <p:nvPr/>
              </p:nvCxnSpPr>
              <p:spPr>
                <a:xfrm rot="10800000">
                  <a:off x="4580150" y="-316191"/>
                  <a:ext cx="0" cy="445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5" name="Google Shape;285;p18"/>
              <p:cNvSpPr/>
              <p:nvPr/>
            </p:nvSpPr>
            <p:spPr>
              <a:xfrm>
                <a:off x="4446425" y="14275"/>
                <a:ext cx="262500" cy="912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4560575" y="117000"/>
                <a:ext cx="45600" cy="2910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87" name="Google Shape;287;p18"/>
              <p:cNvGrpSpPr/>
              <p:nvPr/>
            </p:nvGrpSpPr>
            <p:grpSpPr>
              <a:xfrm>
                <a:off x="4439845" y="8562"/>
                <a:ext cx="273654" cy="393837"/>
                <a:chOff x="278145" y="8562"/>
                <a:chExt cx="273654" cy="393837"/>
              </a:xfrm>
            </p:grpSpPr>
            <p:sp>
              <p:nvSpPr>
                <p:cNvPr id="288" name="Google Shape;288;p18"/>
                <p:cNvSpPr/>
                <p:nvPr/>
              </p:nvSpPr>
              <p:spPr>
                <a:xfrm>
                  <a:off x="278145" y="8562"/>
                  <a:ext cx="273654" cy="98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4" h="2282" fill="none" extrusionOk="0">
                      <a:moveTo>
                        <a:pt x="1" y="1"/>
                      </a:moveTo>
                      <a:lnTo>
                        <a:pt x="8224" y="1"/>
                      </a:lnTo>
                      <a:lnTo>
                        <a:pt x="8224" y="2281"/>
                      </a:lnTo>
                      <a:lnTo>
                        <a:pt x="1" y="228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" name="Google Shape;289;p18"/>
                <p:cNvSpPr/>
                <p:nvPr/>
              </p:nvSpPr>
              <p:spPr>
                <a:xfrm>
                  <a:off x="387445" y="107423"/>
                  <a:ext cx="59924" cy="294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07" fill="none" extrusionOk="0">
                      <a:moveTo>
                        <a:pt x="1" y="0"/>
                      </a:moveTo>
                      <a:lnTo>
                        <a:pt x="1800" y="0"/>
                      </a:lnTo>
                      <a:lnTo>
                        <a:pt x="1800" y="3306"/>
                      </a:lnTo>
                      <a:lnTo>
                        <a:pt x="1" y="33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2475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3C0E6-84F5-443E-AF0E-A0ED4D5C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EEF24-40B9-4BF2-850A-74335A6B7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9F3428-9188-4662-8D22-5DF20EB8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5B0594-9F02-4D19-BCC4-DEAA0A07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82CC5-0912-4851-A630-1B92A0C9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4418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38C01-C980-41AC-BAE8-25ADC9E2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9AE9A2-898E-4C45-988B-23A636A80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19D0C6-F133-480C-8DC5-7D23EC83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332255-4D5E-4089-9D35-0934CE9E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E6141-0D53-4745-B7FD-02AF9F30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9474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30754-175C-45E5-89F2-7F9AA7E1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AE87D-4B8A-40F3-8BEE-E080304A3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71D7B7-20E3-480E-9C5A-2F002454A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29E231-F271-42B5-97BD-0805E46E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2A760B-EDA8-4CF5-98C7-E83B648F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B291EC-BB02-4C38-88F8-BA8FAB1D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6657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CA051-3057-4A75-BC97-E1DFF4A4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4D6DA-31FD-40BD-87CB-4163468F0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48CE53-04ED-4028-9AD0-C4DB5B2D2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403CAA-3A30-4291-B402-98FF9E1A3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B0A77-46DB-4460-B1AE-44202E2E0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EB63DB-EDBB-4C8C-A67B-F5B3548A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AEA59A-C14D-42B9-B8D0-6B4B3B98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2D9942-F473-46DE-9EB0-B17122AB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771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1E8E5-0E00-40D7-B665-E6155B6D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83FDB6-0B64-4DE3-B99B-AFBE4707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F73B9B-9E3B-487D-862A-1B6AB5FF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A2B483-2DE4-476C-8AC8-587DB40A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2907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66312D-7F1F-455D-BBB6-DB4548F3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B630A2-F2A4-4981-864F-4A0CED63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FC1708-7A2B-4D27-80A0-ECD1FD36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1226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9ECF0-7275-452E-BFC4-EF6259B7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8F9042-AE26-4F68-B6FF-BD4B3A68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5E4E4B-2C77-4B61-B056-1D827EEA9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2485-7EFB-4E6A-9273-EED226A0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92F3BE-2A63-451D-B444-B5995F9F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8FE381-67FA-4E81-B60E-39BDA5CC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730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26160-39CE-46E2-8FF3-339AE657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1FFB82-C0F1-4DC8-BE10-8BDD26D3B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22654E-82B4-4734-96C8-9F8EF12D7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B5E054-D7E3-4EC2-8AB2-CB5A78A6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06F900-C68E-451A-919B-8AA41F4B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A2A9D6-25AF-4957-9040-4DD0DB44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8428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CC49A2-E893-4314-938D-9974E023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0967F5-9655-41FC-BBE7-BC05C8D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2005D4-EA86-47B7-963A-41B962882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97563-21A3-4BD0-B1EF-6ABB83DFE0BA}" type="datetimeFigureOut">
              <a:rPr lang="es-419" smtClean="0"/>
              <a:t>26/5/2024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04B333-199A-42B1-87C0-A9EC3ED65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868E5-F3D9-478C-9997-8E8CCD383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92D1-8B45-4E1A-875A-73535392405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2795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www.argentina.gob.ar/salud/consumo-de-alcohol/consumo-de-alcohol-en-argentin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ncos.salud.gob.ar/sites/default/files/2020-01/consumo_alcohol_argentina-11-2019.pdf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C426B-20A7-4E73-ADFF-2F2BD048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29840"/>
            <a:ext cx="12192000" cy="5289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Dra. Gisela Andrea López</a:t>
            </a:r>
          </a:p>
          <a:p>
            <a:pPr marL="0" indent="0" algn="ctr">
              <a:buNone/>
            </a:pPr>
            <a:r>
              <a:rPr lang="es-MX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Cirujana general.</a:t>
            </a:r>
          </a:p>
          <a:p>
            <a:pPr marL="0" indent="0" algn="ctr">
              <a:buNone/>
            </a:pPr>
            <a:r>
              <a:rPr lang="es-MX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Especialista en cirugía HPB, laparoscópica compleja y trasplante.</a:t>
            </a:r>
          </a:p>
          <a:p>
            <a:pPr marL="0" indent="0" algn="ctr">
              <a:buNone/>
            </a:pPr>
            <a:r>
              <a:rPr lang="es-MX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Miembro del Servicio de Cirugía General y del staff de trasplante, Hospital Español (Mendoza).</a:t>
            </a:r>
            <a:endParaRPr lang="es-AR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7CB642-9903-4F78-9946-4CDF440C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75760"/>
            <a:ext cx="12191999" cy="27597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0EFFB7-F7A4-4FD7-82E2-381B2A7F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26176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9218358-EBE8-4786-854D-F83CAD609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640" y="44085"/>
            <a:ext cx="2199086" cy="11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Casa Dibujo">
            <a:extLst>
              <a:ext uri="{FF2B5EF4-FFF2-40B4-BE49-F238E27FC236}">
                <a16:creationId xmlns:a16="http://schemas.microsoft.com/office/drawing/2014/main" id="{3FB80850-498E-46A3-B8BC-93DAB1B54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85"/>
          <a:stretch/>
        </p:blipFill>
        <p:spPr bwMode="auto">
          <a:xfrm>
            <a:off x="704406" y="3088699"/>
            <a:ext cx="2662930" cy="24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" name="Google Shape;617;p38"/>
          <p:cNvSpPr/>
          <p:nvPr/>
        </p:nvSpPr>
        <p:spPr>
          <a:xfrm rot="2590016">
            <a:off x="3188717" y="3170350"/>
            <a:ext cx="892264" cy="77185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38"/>
          <p:cNvSpPr txBox="1">
            <a:spLocks noGrp="1"/>
          </p:cNvSpPr>
          <p:nvPr>
            <p:ph type="body" idx="1"/>
          </p:nvPr>
        </p:nvSpPr>
        <p:spPr>
          <a:xfrm>
            <a:off x="3608614" y="604157"/>
            <a:ext cx="8364716" cy="4938527"/>
          </a:xfrm>
          <a:prstGeom prst="rect">
            <a:avLst/>
          </a:prstGeom>
          <a:solidFill>
            <a:schemeClr val="accent5"/>
          </a:solidFill>
        </p:spPr>
        <p:txBody>
          <a:bodyPr spcFirstLastPara="1" vert="horz" wrap="square" lIns="365733" tIns="121900" rIns="365733" bIns="121900" rtlCol="0" anchor="ctr" anchorCtr="0">
            <a:noAutofit/>
          </a:bodyPr>
          <a:lstStyle/>
          <a:p>
            <a:pPr algn="just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Todos los pacientes con cirrosis deben ser sometidos a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cribado nutricional.</a:t>
            </a:r>
          </a:p>
          <a:p>
            <a:pPr algn="just"/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  <a:p>
            <a:pPr algn="just"/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Realizar </a:t>
            </a:r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evaluación nutricional integral 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en todos los pacientes con cirrosis.</a:t>
            </a:r>
          </a:p>
          <a:p>
            <a:pPr algn="just"/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  <a:p>
            <a:pPr algn="just"/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Accionar en forma</a:t>
            </a:r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 temprana 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con terapia nutricional </a:t>
            </a:r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oportuna y adecuada 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en</a:t>
            </a:r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 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cada paciente de manera personalizada.</a:t>
            </a:r>
          </a:p>
          <a:p>
            <a:pPr algn="just"/>
            <a:endParaRPr lang="es-419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  <a:p>
            <a:pPr algn="just"/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Promover el </a:t>
            </a:r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EJERCICIO FÍSICO y la NUTRICIÓN </a:t>
            </a:r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como pilares del tratamiento en cirrosis compensada, descompensada y candidatos a trasplante hepático.</a:t>
            </a:r>
          </a:p>
          <a:p>
            <a:pPr marL="342900" indent="-342900" algn="just">
              <a:buFontTx/>
              <a:buChar char="-"/>
            </a:pP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2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91424C-597C-4B97-9D93-434F2E73A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-274320"/>
            <a:ext cx="12374880" cy="71323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7E9EE5-D815-47FB-BCCB-8F7BE0A93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94" y="3993330"/>
            <a:ext cx="9076006" cy="9859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43441E-90D7-4364-BB17-E0FE7F966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79" y="4220307"/>
            <a:ext cx="3355144" cy="26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4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ABFA9E-7C88-4914-AF21-B47AAC6E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6" y="3700058"/>
            <a:ext cx="3435674" cy="32994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E34DD20-7680-4F27-BFB1-DB5C2BB9C067}"/>
              </a:ext>
            </a:extLst>
          </p:cNvPr>
          <p:cNvSpPr/>
          <p:nvPr/>
        </p:nvSpPr>
        <p:spPr>
          <a:xfrm>
            <a:off x="4982570" y="1957197"/>
            <a:ext cx="2719137" cy="3915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srgbClr val="000000"/>
                </a:solidFill>
              </a:rPr>
              <a:t>POSTX TEMPRANO</a:t>
            </a:r>
            <a:endParaRPr lang="es-AR" sz="2400" dirty="0">
              <a:solidFill>
                <a:srgbClr val="000000"/>
              </a:solidFill>
            </a:endParaRPr>
          </a:p>
          <a:p>
            <a:pPr algn="ctr"/>
            <a:endParaRPr lang="es-AR" sz="2400" dirty="0">
              <a:solidFill>
                <a:srgbClr val="000000"/>
              </a:solidFill>
            </a:endParaRPr>
          </a:p>
          <a:p>
            <a:pPr algn="ctr"/>
            <a:r>
              <a:rPr lang="es-AR" sz="2400" dirty="0">
                <a:solidFill>
                  <a:srgbClr val="000000"/>
                </a:solidFill>
              </a:rPr>
              <a:t>Garantizar un suministro adecuado de proteínas y energía para evitar la degradación de las proteínas.</a:t>
            </a:r>
            <a:endParaRPr lang="es-AR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A5969DD-5FD2-487D-88AC-700EDD37DFD5}"/>
              </a:ext>
            </a:extLst>
          </p:cNvPr>
          <p:cNvSpPr/>
          <p:nvPr/>
        </p:nvSpPr>
        <p:spPr>
          <a:xfrm>
            <a:off x="8643831" y="1957197"/>
            <a:ext cx="2572809" cy="3915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623D82-DE50-4F3A-82F8-F37A4E282040}"/>
              </a:ext>
            </a:extLst>
          </p:cNvPr>
          <p:cNvSpPr txBox="1"/>
          <p:nvPr/>
        </p:nvSpPr>
        <p:spPr>
          <a:xfrm>
            <a:off x="8556956" y="2200710"/>
            <a:ext cx="2884571" cy="46166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/>
              <a:t>POSTX TARDIO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13E022-C5BD-4F5B-9B6A-3E5809CA90B1}"/>
              </a:ext>
            </a:extLst>
          </p:cNvPr>
          <p:cNvSpPr txBox="1"/>
          <p:nvPr/>
        </p:nvSpPr>
        <p:spPr>
          <a:xfrm>
            <a:off x="8643830" y="3041464"/>
            <a:ext cx="25728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Enfoque fundamental en las modificaciones del estilo de vida, para prevenir y tratar el aumento de peso.</a:t>
            </a:r>
          </a:p>
        </p:txBody>
      </p:sp>
      <p:grpSp>
        <p:nvGrpSpPr>
          <p:cNvPr id="7" name="Google Shape;10634;p135">
            <a:extLst>
              <a:ext uri="{FF2B5EF4-FFF2-40B4-BE49-F238E27FC236}">
                <a16:creationId xmlns:a16="http://schemas.microsoft.com/office/drawing/2014/main" id="{C76A4B10-2C6A-44AF-9FFC-F1F20801C651}"/>
              </a:ext>
            </a:extLst>
          </p:cNvPr>
          <p:cNvGrpSpPr/>
          <p:nvPr/>
        </p:nvGrpSpPr>
        <p:grpSpPr>
          <a:xfrm>
            <a:off x="889181" y="447846"/>
            <a:ext cx="574211" cy="712482"/>
            <a:chOff x="-35089175" y="3919600"/>
            <a:chExt cx="222900" cy="291425"/>
          </a:xfrm>
          <a:solidFill>
            <a:srgbClr val="FF0000"/>
          </a:solidFill>
        </p:grpSpPr>
        <p:sp>
          <p:nvSpPr>
            <p:cNvPr id="9" name="Google Shape;10635;p135">
              <a:extLst>
                <a:ext uri="{FF2B5EF4-FFF2-40B4-BE49-F238E27FC236}">
                  <a16:creationId xmlns:a16="http://schemas.microsoft.com/office/drawing/2014/main" id="{82E20FBD-A047-4E0E-A71A-F2DBB4FADDFD}"/>
                </a:ext>
              </a:extLst>
            </p:cNvPr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636;p135">
              <a:extLst>
                <a:ext uri="{FF2B5EF4-FFF2-40B4-BE49-F238E27FC236}">
                  <a16:creationId xmlns:a16="http://schemas.microsoft.com/office/drawing/2014/main" id="{ADAB554C-520D-458B-B4C6-8281A4020310}"/>
                </a:ext>
              </a:extLst>
            </p:cNvPr>
            <p:cNvSpPr/>
            <p:nvPr/>
          </p:nvSpPr>
          <p:spPr>
            <a:xfrm>
              <a:off x="-35037997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E97C470-A8FE-429A-A4B3-394E4F470414}"/>
              </a:ext>
            </a:extLst>
          </p:cNvPr>
          <p:cNvSpPr/>
          <p:nvPr/>
        </p:nvSpPr>
        <p:spPr>
          <a:xfrm>
            <a:off x="1394460" y="447846"/>
            <a:ext cx="10462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800" b="1" dirty="0">
                <a:solidFill>
                  <a:srgbClr val="212121"/>
                </a:solidFill>
                <a:latin typeface="Candara" panose="020E0502030303020204" pitchFamily="34" charset="0"/>
              </a:rPr>
              <a:t>“Tiempo de lista de espera de trasplante" pasivo a un "tiempo de preparación del trasplante" activo.</a:t>
            </a:r>
            <a:endParaRPr lang="es-419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29"/>
    </mc:Choice>
    <mc:Fallback xmlns="">
      <p:transition spd="slow" advTm="281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7E8A66D-601A-4E57-932C-6E7F2E98CB31}"/>
              </a:ext>
            </a:extLst>
          </p:cNvPr>
          <p:cNvSpPr txBox="1"/>
          <p:nvPr/>
        </p:nvSpPr>
        <p:spPr>
          <a:xfrm>
            <a:off x="760911" y="459266"/>
            <a:ext cx="1056458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sz="2400" b="1" i="0" dirty="0">
                <a:solidFill>
                  <a:srgbClr val="000000"/>
                </a:solidFill>
                <a:effectLst/>
              </a:rPr>
              <a:t>Los equipos interdisciplinarios deberían priorizar definitivamente la terapia nutricional como parte integral de la atención del trasplante de hígado para cambiar esta realidad.</a:t>
            </a:r>
            <a:endParaRPr lang="es-AR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4AA5C1B-CD67-4594-BBE7-62EC24079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" y="2021468"/>
            <a:ext cx="11917681" cy="35411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329D1A-1B4A-49D2-9B7B-0DAC9F6C6A43}"/>
              </a:ext>
            </a:extLst>
          </p:cNvPr>
          <p:cNvSpPr txBox="1"/>
          <p:nvPr/>
        </p:nvSpPr>
        <p:spPr>
          <a:xfrm>
            <a:off x="556543" y="6160096"/>
            <a:ext cx="11565788" cy="305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400" dirty="0">
                <a:solidFill>
                  <a:srgbClr val="30303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Nutrition therapy: Integral part of liver transplant care. </a:t>
            </a:r>
            <a:r>
              <a:rPr lang="es-AR" sz="1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World J Gastroenterol. 2016;22(4):1513-1522. </a:t>
            </a:r>
          </a:p>
        </p:txBody>
      </p:sp>
    </p:spTree>
    <p:extLst>
      <p:ext uri="{BB962C8B-B14F-4D97-AF65-F5344CB8AC3E}">
        <p14:creationId xmlns:p14="http://schemas.microsoft.com/office/powerpoint/2010/main" val="14120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2"/>
    </mc:Choice>
    <mc:Fallback xmlns="">
      <p:transition spd="slow" advTm="1715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3161C3-0DF6-487A-AD37-0D0C0556A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353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30DF894-2A42-41F0-B44C-BFF861E1FC2E}"/>
              </a:ext>
            </a:extLst>
          </p:cNvPr>
          <p:cNvSpPr txBox="1"/>
          <p:nvPr/>
        </p:nvSpPr>
        <p:spPr>
          <a:xfrm>
            <a:off x="506436" y="3298335"/>
            <a:ext cx="93550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Gracias</a:t>
            </a:r>
            <a:r>
              <a:rPr lang="es-ES" sz="18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 </a:t>
            </a:r>
            <a:r>
              <a:rPr lang="es-ES" sz="40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a la </a:t>
            </a:r>
            <a:r>
              <a:rPr lang="es-ES" sz="36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donación</a:t>
            </a:r>
            <a:r>
              <a:rPr lang="es-ES" sz="40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 son posibles </a:t>
            </a:r>
          </a:p>
          <a:p>
            <a:pPr algn="ctr"/>
            <a:r>
              <a:rPr lang="es-ES" sz="4000" b="1" i="0" spc="-20" dirty="0">
                <a:solidFill>
                  <a:srgbClr val="333333"/>
                </a:solidFill>
                <a:effectLst/>
                <a:latin typeface="Segoe Script" panose="030B0504020000000003" pitchFamily="66" charset="0"/>
              </a:rPr>
              <a:t>las segundas oportunidades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E52FD9-E2CE-49A2-AA71-6A2B6E9EC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5088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1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1AD6AA-9EB1-414A-81C3-75D9DEDF7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19" y="1544880"/>
            <a:ext cx="9153807" cy="482831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BDA69C0-9B0A-4C19-A055-9F77C75097DA}"/>
              </a:ext>
            </a:extLst>
          </p:cNvPr>
          <p:cNvSpPr/>
          <p:nvPr/>
        </p:nvSpPr>
        <p:spPr>
          <a:xfrm>
            <a:off x="2476956" y="134278"/>
            <a:ext cx="7675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El trasplante otorga una solución de salud a pacientes con una insuficiencia orgánica terminal e irreversible, es el tratamiento de elección, tanto en adultos como </a:t>
            </a:r>
            <a:r>
              <a:rPr lang="es-419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 niños.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70F6D0-788B-402B-A3B1-580A0C82D2C9}"/>
              </a:ext>
            </a:extLst>
          </p:cNvPr>
          <p:cNvSpPr/>
          <p:nvPr/>
        </p:nvSpPr>
        <p:spPr>
          <a:xfrm>
            <a:off x="6835402" y="6460355"/>
            <a:ext cx="5103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Clinical Gastroenterology and Hepatology 2023;21:2150–2166 </a:t>
            </a:r>
            <a:endParaRPr lang="es-419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BD6A88-D65A-443D-B19A-9E51F9F74316}"/>
              </a:ext>
            </a:extLst>
          </p:cNvPr>
          <p:cNvSpPr txBox="1"/>
          <p:nvPr/>
        </p:nvSpPr>
        <p:spPr>
          <a:xfrm>
            <a:off x="519112" y="5350013"/>
            <a:ext cx="125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Segoe UI" panose="020B0502040204020203" pitchFamily="34" charset="0"/>
                <a:cs typeface="Segoe UI" panose="020B0502040204020203" pitchFamily="34" charset="0"/>
              </a:rPr>
              <a:t>34.694 </a:t>
            </a:r>
            <a:endParaRPr lang="es-419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oogle Shape;8534;p86">
            <a:extLst>
              <a:ext uri="{FF2B5EF4-FFF2-40B4-BE49-F238E27FC236}">
                <a16:creationId xmlns:a16="http://schemas.microsoft.com/office/drawing/2014/main" id="{964A381E-36CE-4459-9ECC-09BB1298AAF3}"/>
              </a:ext>
            </a:extLst>
          </p:cNvPr>
          <p:cNvGrpSpPr/>
          <p:nvPr/>
        </p:nvGrpSpPr>
        <p:grpSpPr>
          <a:xfrm>
            <a:off x="367889" y="4363591"/>
            <a:ext cx="1250432" cy="1200329"/>
            <a:chOff x="-6689825" y="3992050"/>
            <a:chExt cx="293025" cy="291250"/>
          </a:xfrm>
        </p:grpSpPr>
        <p:sp>
          <p:nvSpPr>
            <p:cNvPr id="10" name="Google Shape;8535;p86">
              <a:extLst>
                <a:ext uri="{FF2B5EF4-FFF2-40B4-BE49-F238E27FC236}">
                  <a16:creationId xmlns:a16="http://schemas.microsoft.com/office/drawing/2014/main" id="{6FA1CAF2-35A2-4955-8030-0DED24064119}"/>
                </a:ext>
              </a:extLst>
            </p:cNvPr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536;p86">
              <a:extLst>
                <a:ext uri="{FF2B5EF4-FFF2-40B4-BE49-F238E27FC236}">
                  <a16:creationId xmlns:a16="http://schemas.microsoft.com/office/drawing/2014/main" id="{B4B40EC8-507D-420E-B2F3-B312F70E2ABE}"/>
                </a:ext>
              </a:extLst>
            </p:cNvPr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537;p86">
              <a:extLst>
                <a:ext uri="{FF2B5EF4-FFF2-40B4-BE49-F238E27FC236}">
                  <a16:creationId xmlns:a16="http://schemas.microsoft.com/office/drawing/2014/main" id="{8665EEC5-E1BD-41CB-AC4E-9F689C28A9D6}"/>
                </a:ext>
              </a:extLst>
            </p:cNvPr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538;p86">
              <a:extLst>
                <a:ext uri="{FF2B5EF4-FFF2-40B4-BE49-F238E27FC236}">
                  <a16:creationId xmlns:a16="http://schemas.microsoft.com/office/drawing/2014/main" id="{20AFBCC6-AC00-438B-BCA2-5F9CD9502225}"/>
                </a:ext>
              </a:extLst>
            </p:cNvPr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539;p86">
              <a:extLst>
                <a:ext uri="{FF2B5EF4-FFF2-40B4-BE49-F238E27FC236}">
                  <a16:creationId xmlns:a16="http://schemas.microsoft.com/office/drawing/2014/main" id="{B9410AB1-9E6F-48B5-AAC3-62993EA1D789}"/>
                </a:ext>
              </a:extLst>
            </p:cNvPr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540;p86">
              <a:extLst>
                <a:ext uri="{FF2B5EF4-FFF2-40B4-BE49-F238E27FC236}">
                  <a16:creationId xmlns:a16="http://schemas.microsoft.com/office/drawing/2014/main" id="{B8868965-5DE5-4139-A4E9-3FE3E1CD2EB9}"/>
                </a:ext>
              </a:extLst>
            </p:cNvPr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541;p86">
              <a:extLst>
                <a:ext uri="{FF2B5EF4-FFF2-40B4-BE49-F238E27FC236}">
                  <a16:creationId xmlns:a16="http://schemas.microsoft.com/office/drawing/2014/main" id="{48B06F86-16E5-4FFB-A978-F5B8B71111BB}"/>
                </a:ext>
              </a:extLst>
            </p:cNvPr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542;p86">
              <a:extLst>
                <a:ext uri="{FF2B5EF4-FFF2-40B4-BE49-F238E27FC236}">
                  <a16:creationId xmlns:a16="http://schemas.microsoft.com/office/drawing/2014/main" id="{27BEFD31-A4E9-409C-97CF-6B66DE3EDDCD}"/>
                </a:ext>
              </a:extLst>
            </p:cNvPr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543;p86">
              <a:extLst>
                <a:ext uri="{FF2B5EF4-FFF2-40B4-BE49-F238E27FC236}">
                  <a16:creationId xmlns:a16="http://schemas.microsoft.com/office/drawing/2014/main" id="{749A355D-7092-4BD9-803F-3D58CF180655}"/>
                </a:ext>
              </a:extLst>
            </p:cNvPr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544;p86">
              <a:extLst>
                <a:ext uri="{FF2B5EF4-FFF2-40B4-BE49-F238E27FC236}">
                  <a16:creationId xmlns:a16="http://schemas.microsoft.com/office/drawing/2014/main" id="{33085D82-1735-40F1-B319-198A4C2B295B}"/>
                </a:ext>
              </a:extLst>
            </p:cNvPr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8545;p86">
              <a:extLst>
                <a:ext uri="{FF2B5EF4-FFF2-40B4-BE49-F238E27FC236}">
                  <a16:creationId xmlns:a16="http://schemas.microsoft.com/office/drawing/2014/main" id="{04C91733-030E-476A-935C-AE983B3C2DD9}"/>
                </a:ext>
              </a:extLst>
            </p:cNvPr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546;p86">
              <a:extLst>
                <a:ext uri="{FF2B5EF4-FFF2-40B4-BE49-F238E27FC236}">
                  <a16:creationId xmlns:a16="http://schemas.microsoft.com/office/drawing/2014/main" id="{5E5A4BB7-2CD1-4B05-9830-E0AB34F8B757}"/>
                </a:ext>
              </a:extLst>
            </p:cNvPr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4569;p76">
            <a:extLst>
              <a:ext uri="{FF2B5EF4-FFF2-40B4-BE49-F238E27FC236}">
                <a16:creationId xmlns:a16="http://schemas.microsoft.com/office/drawing/2014/main" id="{E61ACAAC-A918-403B-80CC-AAAD04635245}"/>
              </a:ext>
            </a:extLst>
          </p:cNvPr>
          <p:cNvSpPr/>
          <p:nvPr/>
        </p:nvSpPr>
        <p:spPr>
          <a:xfrm>
            <a:off x="-1" y="0"/>
            <a:ext cx="1710047" cy="1009403"/>
          </a:xfrm>
          <a:custGeom>
            <a:avLst/>
            <a:gdLst/>
            <a:ahLst/>
            <a:cxnLst/>
            <a:rect l="l" t="t" r="r" b="b"/>
            <a:pathLst>
              <a:path w="8764" h="4477" extrusionOk="0">
                <a:moveTo>
                  <a:pt x="6645" y="1"/>
                </a:moveTo>
                <a:cubicBezTo>
                  <a:pt x="6644" y="1"/>
                  <a:pt x="6643" y="1"/>
                  <a:pt x="6642" y="1"/>
                </a:cubicBezTo>
                <a:lnTo>
                  <a:pt x="14" y="1"/>
                </a:lnTo>
                <a:cubicBezTo>
                  <a:pt x="1061" y="1309"/>
                  <a:pt x="1055" y="3173"/>
                  <a:pt x="1" y="4476"/>
                </a:cubicBezTo>
                <a:lnTo>
                  <a:pt x="6642" y="4476"/>
                </a:lnTo>
                <a:cubicBezTo>
                  <a:pt x="7814" y="4476"/>
                  <a:pt x="8763" y="3527"/>
                  <a:pt x="8763" y="2355"/>
                </a:cubicBezTo>
                <a:lnTo>
                  <a:pt x="8763" y="2121"/>
                </a:lnTo>
                <a:cubicBezTo>
                  <a:pt x="8762" y="950"/>
                  <a:pt x="7814" y="1"/>
                  <a:pt x="6645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    </a:t>
            </a:r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SITUACIÓN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 ACTUAL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2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C3A879-E3BA-4AE0-84CF-F50476494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" t="1826" r="2867" b="1554"/>
          <a:stretch/>
        </p:blipFill>
        <p:spPr>
          <a:xfrm>
            <a:off x="0" y="899933"/>
            <a:ext cx="6897783" cy="38459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12B544-F48A-4A7D-9C95-9CCEAD3B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369" y="3362135"/>
            <a:ext cx="4591734" cy="129159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D710E12-D01A-4993-BD15-B832517A3562}"/>
              </a:ext>
            </a:extLst>
          </p:cNvPr>
          <p:cNvSpPr/>
          <p:nvPr/>
        </p:nvSpPr>
        <p:spPr>
          <a:xfrm>
            <a:off x="6960379" y="5462781"/>
            <a:ext cx="4879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Hepatología (2018) 67(1):p 328-357.</a:t>
            </a:r>
            <a:endParaRPr lang="es-419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F7DF65A-A96E-4D7F-B703-1CDDCEDA5C0F}"/>
              </a:ext>
            </a:extLst>
          </p:cNvPr>
          <p:cNvSpPr/>
          <p:nvPr/>
        </p:nvSpPr>
        <p:spPr>
          <a:xfrm>
            <a:off x="7930086" y="5726232"/>
            <a:ext cx="3909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sz="1400" dirty="0">
                <a:latin typeface="Segoe UI" panose="020B0502040204020203" pitchFamily="34" charset="0"/>
                <a:cs typeface="Segoe UI" panose="020B0502040204020203" pitchFamily="34" charset="0"/>
              </a:rPr>
              <a:t>Hepatology, Vol. 64, No. 1, 2016.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890E69-704A-4330-9703-4B162262F6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5711" y="3017141"/>
            <a:ext cx="782658" cy="7714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1F56B8-FC7C-45E7-B1B1-27BF2B552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94" y="556256"/>
            <a:ext cx="687354" cy="68735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90F8A15-C81A-45D7-AA56-FD4EDF8B506A}"/>
              </a:ext>
            </a:extLst>
          </p:cNvPr>
          <p:cNvSpPr/>
          <p:nvPr/>
        </p:nvSpPr>
        <p:spPr>
          <a:xfrm>
            <a:off x="7418930" y="5989683"/>
            <a:ext cx="4536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u="sng" dirty="0"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consumo_alcohol_argentina-11-2019.pdf (salud.gob.ar)</a:t>
            </a:r>
            <a:endParaRPr lang="es-419" sz="1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4A45261-2C87-4A35-AD9E-B125CF61635A}"/>
              </a:ext>
            </a:extLst>
          </p:cNvPr>
          <p:cNvSpPr/>
          <p:nvPr/>
        </p:nvSpPr>
        <p:spPr>
          <a:xfrm>
            <a:off x="6636716" y="1319287"/>
            <a:ext cx="3878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1600" b="1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Segundo país</a:t>
            </a:r>
            <a:r>
              <a:rPr lang="es-419" sz="16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en consumo de alcohol en América del Sur.</a:t>
            </a:r>
          </a:p>
          <a:p>
            <a:pPr algn="just"/>
            <a:r>
              <a:rPr lang="es-419" sz="1600" b="1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Ingesta de alcohol puro por persona al año de 9,88 litros</a:t>
            </a:r>
            <a:r>
              <a:rPr lang="es-419" sz="16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419" sz="1600" b="0" i="0" dirty="0">
              <a:solidFill>
                <a:srgbClr val="333333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081E8BB-DC65-465D-BA4B-2DB9AEBE575A}"/>
              </a:ext>
            </a:extLst>
          </p:cNvPr>
          <p:cNvSpPr/>
          <p:nvPr/>
        </p:nvSpPr>
        <p:spPr>
          <a:xfrm>
            <a:off x="7608854" y="6257364"/>
            <a:ext cx="4346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dirty="0"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Consumo de alcohol en Argentina | Argentina.gob.ar</a:t>
            </a:r>
            <a:endParaRPr lang="es-419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53A8263-DA7C-4595-8C67-2F03853E1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0712" y="2174638"/>
            <a:ext cx="1481113" cy="73327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4BC2888-E12B-48A4-B6C1-A0AFF0B031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096" r="855"/>
          <a:stretch/>
        </p:blipFill>
        <p:spPr>
          <a:xfrm>
            <a:off x="2191672" y="5357903"/>
            <a:ext cx="1542758" cy="88354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2B80F59-2B0F-4E31-9743-6C227BCFAC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2814" y="1143941"/>
            <a:ext cx="467590" cy="3506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75A8675-EE89-4419-80B0-C74E29B0C37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056" y="4935241"/>
            <a:ext cx="1440872" cy="13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FEEE0E-9502-41EA-8C77-8A11DB13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133"/>
            <a:ext cx="1545563" cy="1985713"/>
          </a:xfrm>
          <a:prstGeom prst="rect">
            <a:avLst/>
          </a:prstGeom>
        </p:spPr>
      </p:pic>
      <p:sp>
        <p:nvSpPr>
          <p:cNvPr id="8" name="AutoShape 2" descr="blob:https://web.whatsapp.com/643b27b9-7bb2-4f78-ac78-3c3c6b09043c">
            <a:extLst>
              <a:ext uri="{FF2B5EF4-FFF2-40B4-BE49-F238E27FC236}">
                <a16:creationId xmlns:a16="http://schemas.microsoft.com/office/drawing/2014/main" id="{CB29FF2C-3B07-4317-93AD-7CFFE665C9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73D1263-131F-4943-8884-4FB383B96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0" y="159878"/>
            <a:ext cx="4785359" cy="64695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B6B0691-E4FA-4E3B-8034-C32439C8BF17}"/>
              </a:ext>
            </a:extLst>
          </p:cNvPr>
          <p:cNvSpPr/>
          <p:nvPr/>
        </p:nvSpPr>
        <p:spPr>
          <a:xfrm>
            <a:off x="7937454" y="6025888"/>
            <a:ext cx="4026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International Journal of Surgery 82 (2020) 14–21.</a:t>
            </a:r>
            <a:endParaRPr lang="es-419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5C5FDE6-21A7-4FCB-99F8-C30A15C631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5" t="6147" r="8835" b="3096"/>
          <a:stretch/>
        </p:blipFill>
        <p:spPr>
          <a:xfrm>
            <a:off x="6502099" y="409010"/>
            <a:ext cx="5461907" cy="3019990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EAA7F61-F4C8-4C95-B975-A19E1767B553}"/>
              </a:ext>
            </a:extLst>
          </p:cNvPr>
          <p:cNvSpPr/>
          <p:nvPr/>
        </p:nvSpPr>
        <p:spPr>
          <a:xfrm>
            <a:off x="7937454" y="6333665"/>
            <a:ext cx="3812839" cy="30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1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Journal</a:t>
            </a:r>
            <a:r>
              <a:rPr lang="es-419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s-419" sz="1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of</a:t>
            </a:r>
            <a:r>
              <a:rPr lang="es-419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Hepatology 2016 </a:t>
            </a:r>
            <a:r>
              <a:rPr lang="es-419" sz="1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том</a:t>
            </a:r>
            <a:r>
              <a:rPr lang="es-419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64 | 433–485.</a:t>
            </a:r>
            <a:endParaRPr lang="es-419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2C2BF7-4E76-4C06-868F-2A24E66F1D5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0533" y="4715959"/>
            <a:ext cx="1064040" cy="9645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92FA2F-0090-48AA-AB62-0278F8F1CF6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6240" y="4313952"/>
            <a:ext cx="1269110" cy="1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A55092-1834-4CD1-8CA4-420E89325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04"/>
          <a:stretch/>
        </p:blipFill>
        <p:spPr>
          <a:xfrm>
            <a:off x="4038600" y="145197"/>
            <a:ext cx="7658100" cy="2822697"/>
          </a:xfrm>
          <a:prstGeom prst="rect">
            <a:avLst/>
          </a:prstGeom>
        </p:spPr>
      </p:pic>
      <p:sp>
        <p:nvSpPr>
          <p:cNvPr id="8" name="AutoShape 2" descr="blob:https://web.whatsapp.com/643b27b9-7bb2-4f78-ac78-3c3c6b09043c">
            <a:extLst>
              <a:ext uri="{FF2B5EF4-FFF2-40B4-BE49-F238E27FC236}">
                <a16:creationId xmlns:a16="http://schemas.microsoft.com/office/drawing/2014/main" id="{CB29FF2C-3B07-4317-93AD-7CFFE665C9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D1696E-DA5F-4E79-8704-5A8797460394}"/>
              </a:ext>
            </a:extLst>
          </p:cNvPr>
          <p:cNvSpPr txBox="1"/>
          <p:nvPr/>
        </p:nvSpPr>
        <p:spPr>
          <a:xfrm>
            <a:off x="3756660" y="3004743"/>
            <a:ext cx="7208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>
                <a:latin typeface="Segoe UI" panose="020B0502040204020203" pitchFamily="34" charset="0"/>
                <a:cs typeface="Segoe UI" panose="020B0502040204020203" pitchFamily="34" charset="0"/>
              </a:rPr>
              <a:t>Tasa anual de trasplante hepático de fallecidos en 2019 entre los países de la región. </a:t>
            </a:r>
            <a:endParaRPr lang="es-419" sz="14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B6B0691-E4FA-4E3B-8034-C32439C8BF17}"/>
              </a:ext>
            </a:extLst>
          </p:cNvPr>
          <p:cNvSpPr/>
          <p:nvPr/>
        </p:nvSpPr>
        <p:spPr>
          <a:xfrm>
            <a:off x="8121626" y="6186578"/>
            <a:ext cx="4026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International Journal of Surgery 82 (2020) 14–21.</a:t>
            </a:r>
            <a:endParaRPr lang="es-419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C7833D7-69AF-41D3-BB58-819EB931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74" y="533360"/>
            <a:ext cx="1593207" cy="1194904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EAA7F61-F4C8-4C95-B975-A19E1767B553}"/>
              </a:ext>
            </a:extLst>
          </p:cNvPr>
          <p:cNvSpPr/>
          <p:nvPr/>
        </p:nvSpPr>
        <p:spPr>
          <a:xfrm>
            <a:off x="8335339" y="6494355"/>
            <a:ext cx="3812839" cy="30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1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Journal</a:t>
            </a:r>
            <a:r>
              <a:rPr lang="es-419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s-419" sz="1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of</a:t>
            </a:r>
            <a:r>
              <a:rPr lang="es-419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Hepatology 2016 </a:t>
            </a:r>
            <a:r>
              <a:rPr lang="es-419" sz="14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том</a:t>
            </a:r>
            <a:r>
              <a:rPr lang="es-419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64 | 433–485.</a:t>
            </a:r>
            <a:endParaRPr lang="es-419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2C2BF7-4E76-4C06-868F-2A24E66F1D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22327" y="4619097"/>
            <a:ext cx="1064040" cy="9645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92FA2F-0090-48AA-AB62-0278F8F1CF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1759" y="4314584"/>
            <a:ext cx="1269110" cy="126911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5718554-8603-42AF-9208-72F3293DDF84}"/>
              </a:ext>
            </a:extLst>
          </p:cNvPr>
          <p:cNvSpPr/>
          <p:nvPr/>
        </p:nvSpPr>
        <p:spPr>
          <a:xfrm>
            <a:off x="354617" y="5386478"/>
            <a:ext cx="1884016" cy="8001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AC4078-DD5D-4B09-84D0-C1DA3C6B8BE0}"/>
              </a:ext>
            </a:extLst>
          </p:cNvPr>
          <p:cNvSpPr txBox="1"/>
          <p:nvPr/>
        </p:nvSpPr>
        <p:spPr>
          <a:xfrm>
            <a:off x="450677" y="5296076"/>
            <a:ext cx="1627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</a:rPr>
              <a:t>7160</a:t>
            </a:r>
            <a:endParaRPr lang="es-AR" sz="5400" dirty="0">
              <a:solidFill>
                <a:schemeClr val="bg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CD342F2-D7FD-4AE3-BF9C-2F843EEDB53C}"/>
              </a:ext>
            </a:extLst>
          </p:cNvPr>
          <p:cNvSpPr/>
          <p:nvPr/>
        </p:nvSpPr>
        <p:spPr>
          <a:xfrm>
            <a:off x="2487349" y="5396582"/>
            <a:ext cx="1884016" cy="8001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616</a:t>
            </a:r>
            <a:endParaRPr lang="es-AR" sz="540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AA65A920-57A3-455B-AFCD-209BDFB459C2}"/>
              </a:ext>
            </a:extLst>
          </p:cNvPr>
          <p:cNvSpPr/>
          <p:nvPr/>
        </p:nvSpPr>
        <p:spPr>
          <a:xfrm>
            <a:off x="4592698" y="5362499"/>
            <a:ext cx="1884016" cy="8001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278</a:t>
            </a:r>
            <a:endParaRPr lang="es-AR" sz="5400" dirty="0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0F326633-7851-4201-AD64-8999D81946FA}"/>
              </a:ext>
            </a:extLst>
          </p:cNvPr>
          <p:cNvSpPr/>
          <p:nvPr/>
        </p:nvSpPr>
        <p:spPr>
          <a:xfrm>
            <a:off x="6816978" y="5357691"/>
            <a:ext cx="1884016" cy="8001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/>
              <a:t>5.91</a:t>
            </a:r>
            <a:endParaRPr lang="es-AR" sz="5400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CF616A2-7F0F-46AE-BEEF-6EA1FEE29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9959">
            <a:off x="253951" y="2237173"/>
            <a:ext cx="3366360" cy="162944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B16DE3C-B61B-4123-9940-FBAC77D751EF}"/>
              </a:ext>
            </a:extLst>
          </p:cNvPr>
          <p:cNvSpPr txBox="1"/>
          <p:nvPr/>
        </p:nvSpPr>
        <p:spPr>
          <a:xfrm>
            <a:off x="297456" y="4532559"/>
            <a:ext cx="1998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Necesitan un trasplante</a:t>
            </a:r>
            <a:endParaRPr lang="es-AR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8B1740-62F2-4272-8811-12E63EF893D8}"/>
              </a:ext>
            </a:extLst>
          </p:cNvPr>
          <p:cNvSpPr txBox="1"/>
          <p:nvPr/>
        </p:nvSpPr>
        <p:spPr>
          <a:xfrm>
            <a:off x="2686281" y="4396797"/>
            <a:ext cx="1884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Cant</a:t>
            </a:r>
            <a:r>
              <a:rPr lang="es-ES" sz="2000" b="1" dirty="0"/>
              <a:t>. trasplantes realizados</a:t>
            </a:r>
            <a:endParaRPr lang="es-AR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67B1CF-B908-4570-B3AD-C627E24A93F9}"/>
              </a:ext>
            </a:extLst>
          </p:cNvPr>
          <p:cNvSpPr txBox="1"/>
          <p:nvPr/>
        </p:nvSpPr>
        <p:spPr>
          <a:xfrm>
            <a:off x="4754471" y="4356355"/>
            <a:ext cx="146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Personas que donaron sus órganos</a:t>
            </a:r>
            <a:endParaRPr lang="es-AR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1BE345-F151-4EAC-9D9E-B9D765595753}"/>
              </a:ext>
            </a:extLst>
          </p:cNvPr>
          <p:cNvSpPr txBox="1"/>
          <p:nvPr/>
        </p:nvSpPr>
        <p:spPr>
          <a:xfrm>
            <a:off x="6859821" y="4351658"/>
            <a:ext cx="224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Donantes por cada millón de habitantes este año</a:t>
            </a:r>
            <a:endParaRPr lang="es-AR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631E8DF-6BD9-4B06-A6EE-FB53BF5EDE15}"/>
              </a:ext>
            </a:extLst>
          </p:cNvPr>
          <p:cNvSpPr txBox="1"/>
          <p:nvPr/>
        </p:nvSpPr>
        <p:spPr>
          <a:xfrm>
            <a:off x="473538" y="64122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https://www.argentina.gob.ar/salud/donarorganos</a:t>
            </a:r>
          </a:p>
        </p:txBody>
      </p:sp>
    </p:spTree>
    <p:extLst>
      <p:ext uri="{BB962C8B-B14F-4D97-AF65-F5344CB8AC3E}">
        <p14:creationId xmlns:p14="http://schemas.microsoft.com/office/powerpoint/2010/main" val="37143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211218D-C578-4D45-835C-13D48CB9D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236" y="1815099"/>
            <a:ext cx="3345996" cy="3522101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4EDB0F3-FECB-4537-B20F-CA79B9818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687045"/>
              </p:ext>
            </p:extLst>
          </p:nvPr>
        </p:nvGraphicFramePr>
        <p:xfrm>
          <a:off x="92236" y="8299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574F84E-FC3C-4547-A0AA-CEA2EE931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4908" y="266240"/>
            <a:ext cx="2278326" cy="190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2C6A04C-4DE7-4DA1-971E-7C3E9E0C1F12}"/>
              </a:ext>
            </a:extLst>
          </p:cNvPr>
          <p:cNvSpPr txBox="1">
            <a:spLocks/>
          </p:cNvSpPr>
          <p:nvPr/>
        </p:nvSpPr>
        <p:spPr>
          <a:xfrm>
            <a:off x="204566" y="6375258"/>
            <a:ext cx="9928064" cy="479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EASL</a:t>
            </a: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CPG nutrition in chronic liver disease. J Hepatol 2018; doi: 10.1016/j.jhep.2018.06.024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4B454B-448E-4B51-B683-09C98D79A4F7}"/>
              </a:ext>
            </a:extLst>
          </p:cNvPr>
          <p:cNvSpPr txBox="1"/>
          <p:nvPr/>
        </p:nvSpPr>
        <p:spPr>
          <a:xfrm>
            <a:off x="204566" y="6067481"/>
            <a:ext cx="1019476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Optimizing</a:t>
            </a:r>
            <a:r>
              <a:rPr lang="es-A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s-AR" sz="1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Nutritional</a:t>
            </a:r>
            <a:r>
              <a:rPr lang="es-A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Support of Adult Patients in the Setting of Cirrhosis. </a:t>
            </a:r>
            <a:r>
              <a:rPr lang="es-A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Nutrients. 2017;9(10):1114.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4F8887-B172-42E3-AC76-07091A789355}"/>
              </a:ext>
            </a:extLst>
          </p:cNvPr>
          <p:cNvSpPr txBox="1"/>
          <p:nvPr/>
        </p:nvSpPr>
        <p:spPr>
          <a:xfrm>
            <a:off x="186843" y="5759704"/>
            <a:ext cx="11379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>
                <a:latin typeface="Segoe UI" panose="020B0502040204020203" pitchFamily="34" charset="0"/>
                <a:cs typeface="Segoe UI" panose="020B0502040204020203" pitchFamily="34" charset="0"/>
              </a:rPr>
              <a:t>Liver Transplantation 23 1451–1464 2017 AASLD.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8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6"/>
    </mc:Choice>
    <mc:Fallback xmlns="">
      <p:transition spd="slow" advTm="44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80"/>
          <p:cNvSpPr txBox="1">
            <a:spLocks noGrp="1"/>
          </p:cNvSpPr>
          <p:nvPr>
            <p:ph type="subTitle" idx="1"/>
          </p:nvPr>
        </p:nvSpPr>
        <p:spPr>
          <a:xfrm>
            <a:off x="257160" y="3887001"/>
            <a:ext cx="2325200" cy="6532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s-419" sz="2400" dirty="0"/>
              <a:t>DESNUTRICIÓN</a:t>
            </a:r>
            <a:endParaRPr sz="2400" dirty="0"/>
          </a:p>
        </p:txBody>
      </p:sp>
      <p:sp>
        <p:nvSpPr>
          <p:cNvPr id="2092" name="Google Shape;2092;p80"/>
          <p:cNvSpPr txBox="1">
            <a:spLocks noGrp="1"/>
          </p:cNvSpPr>
          <p:nvPr>
            <p:ph type="subTitle" idx="2"/>
          </p:nvPr>
        </p:nvSpPr>
        <p:spPr>
          <a:xfrm>
            <a:off x="2720738" y="3880020"/>
            <a:ext cx="2325200" cy="56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s-MX" sz="24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s-419" sz="2400" dirty="0">
                <a:latin typeface="Segoe UI" panose="020B0502040204020203" pitchFamily="34" charset="0"/>
                <a:cs typeface="Segoe UI" panose="020B0502040204020203" pitchFamily="34" charset="0"/>
              </a:rPr>
              <a:t>ARCOPENIA</a:t>
            </a:r>
            <a:endParaRPr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93" name="Google Shape;2093;p80"/>
          <p:cNvSpPr txBox="1">
            <a:spLocks noGrp="1"/>
          </p:cNvSpPr>
          <p:nvPr>
            <p:ph type="subTitle" idx="3"/>
          </p:nvPr>
        </p:nvSpPr>
        <p:spPr>
          <a:xfrm>
            <a:off x="5228368" y="3885182"/>
            <a:ext cx="2325200" cy="6461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s-419" sz="2400" dirty="0">
                <a:latin typeface="Segoe UI" panose="020B0502040204020203" pitchFamily="34" charset="0"/>
                <a:cs typeface="Segoe UI" panose="020B0502040204020203" pitchFamily="34" charset="0"/>
              </a:rPr>
              <a:t>FRAGILIDAD</a:t>
            </a:r>
            <a:endParaRPr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94" name="Google Shape;2094;p80"/>
          <p:cNvSpPr txBox="1">
            <a:spLocks noGrp="1"/>
          </p:cNvSpPr>
          <p:nvPr>
            <p:ph type="subTitle" idx="4"/>
          </p:nvPr>
        </p:nvSpPr>
        <p:spPr>
          <a:xfrm>
            <a:off x="7608718" y="3857210"/>
            <a:ext cx="2325200" cy="81735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s-MX" sz="2400" dirty="0">
                <a:latin typeface="Segoe UI" panose="020B0502040204020203" pitchFamily="34" charset="0"/>
                <a:cs typeface="Segoe UI" panose="020B0502040204020203" pitchFamily="34" charset="0"/>
              </a:rPr>
              <a:t>OBESIDAD SARCOPÉNICA</a:t>
            </a:r>
            <a:endParaRPr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/>
            <a:endParaRPr dirty="0"/>
          </a:p>
        </p:txBody>
      </p:sp>
      <p:sp>
        <p:nvSpPr>
          <p:cNvPr id="2095" name="Google Shape;2095;p80"/>
          <p:cNvSpPr txBox="1">
            <a:spLocks noGrp="1"/>
          </p:cNvSpPr>
          <p:nvPr>
            <p:ph type="title" idx="5"/>
          </p:nvPr>
        </p:nvSpPr>
        <p:spPr>
          <a:xfrm>
            <a:off x="314189" y="2405233"/>
            <a:ext cx="2658220" cy="70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</a:t>
            </a:r>
            <a:r>
              <a:rPr lang="es-419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80 </a:t>
            </a:r>
            <a:r>
              <a:rPr lang="en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sz="3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96" name="Google Shape;2096;p80"/>
          <p:cNvSpPr txBox="1">
            <a:spLocks noGrp="1"/>
          </p:cNvSpPr>
          <p:nvPr>
            <p:ph type="title" idx="6"/>
          </p:nvPr>
        </p:nvSpPr>
        <p:spPr>
          <a:xfrm>
            <a:off x="2720738" y="2405233"/>
            <a:ext cx="2239487" cy="70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al 70%</a:t>
            </a:r>
            <a:endParaRPr sz="3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97" name="Google Shape;2097;p80"/>
          <p:cNvSpPr txBox="1">
            <a:spLocks noGrp="1"/>
          </p:cNvSpPr>
          <p:nvPr>
            <p:ph type="title" idx="7"/>
          </p:nvPr>
        </p:nvSpPr>
        <p:spPr>
          <a:xfrm>
            <a:off x="5499925" y="2420250"/>
            <a:ext cx="2273783" cy="70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 al 43 %</a:t>
            </a:r>
            <a:endParaRPr sz="3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98" name="Google Shape;2098;p80"/>
          <p:cNvSpPr txBox="1">
            <a:spLocks noGrp="1"/>
          </p:cNvSpPr>
          <p:nvPr>
            <p:ph type="title" idx="8"/>
          </p:nvPr>
        </p:nvSpPr>
        <p:spPr>
          <a:xfrm>
            <a:off x="7865428" y="2405233"/>
            <a:ext cx="2068489" cy="70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</a:t>
            </a:r>
            <a:r>
              <a:rPr lang="es-419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</a:t>
            </a:r>
            <a:r>
              <a:rPr lang="en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35%</a:t>
            </a:r>
            <a:endParaRPr sz="3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99" name="Google Shape;2099;p80"/>
          <p:cNvCxnSpPr/>
          <p:nvPr/>
        </p:nvCxnSpPr>
        <p:spPr>
          <a:xfrm>
            <a:off x="1419760" y="3051146"/>
            <a:ext cx="0" cy="712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00" name="Google Shape;2100;p80"/>
          <p:cNvCxnSpPr/>
          <p:nvPr/>
        </p:nvCxnSpPr>
        <p:spPr>
          <a:xfrm>
            <a:off x="3883338" y="3124250"/>
            <a:ext cx="0" cy="712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01" name="Google Shape;2101;p80"/>
          <p:cNvCxnSpPr/>
          <p:nvPr/>
        </p:nvCxnSpPr>
        <p:spPr>
          <a:xfrm>
            <a:off x="6322481" y="3123184"/>
            <a:ext cx="0" cy="705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02" name="Google Shape;2102;p80"/>
          <p:cNvCxnSpPr/>
          <p:nvPr/>
        </p:nvCxnSpPr>
        <p:spPr>
          <a:xfrm>
            <a:off x="8693605" y="3109233"/>
            <a:ext cx="0" cy="705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" name="Google Shape;2098;p80">
            <a:extLst>
              <a:ext uri="{FF2B5EF4-FFF2-40B4-BE49-F238E27FC236}">
                <a16:creationId xmlns:a16="http://schemas.microsoft.com/office/drawing/2014/main" id="{0E88DDEC-C332-415B-8565-F656689C5CC2}"/>
              </a:ext>
            </a:extLst>
          </p:cNvPr>
          <p:cNvSpPr txBox="1">
            <a:spLocks/>
          </p:cNvSpPr>
          <p:nvPr/>
        </p:nvSpPr>
        <p:spPr>
          <a:xfrm>
            <a:off x="10209552" y="2405233"/>
            <a:ext cx="1520400" cy="70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rPr lang="en" sz="3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52%</a:t>
            </a:r>
          </a:p>
        </p:txBody>
      </p:sp>
      <p:cxnSp>
        <p:nvCxnSpPr>
          <p:cNvPr id="19" name="Google Shape;2102;p80">
            <a:extLst>
              <a:ext uri="{FF2B5EF4-FFF2-40B4-BE49-F238E27FC236}">
                <a16:creationId xmlns:a16="http://schemas.microsoft.com/office/drawing/2014/main" id="{DA36FD74-B311-4B53-BC85-EEAEC79322D2}"/>
              </a:ext>
            </a:extLst>
          </p:cNvPr>
          <p:cNvCxnSpPr/>
          <p:nvPr/>
        </p:nvCxnSpPr>
        <p:spPr>
          <a:xfrm>
            <a:off x="10810055" y="3090733"/>
            <a:ext cx="0" cy="705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" name="Google Shape;2094;p80">
            <a:extLst>
              <a:ext uri="{FF2B5EF4-FFF2-40B4-BE49-F238E27FC236}">
                <a16:creationId xmlns:a16="http://schemas.microsoft.com/office/drawing/2014/main" id="{342D0408-746D-46A9-B0D3-C04DFBAD2FF6}"/>
              </a:ext>
            </a:extLst>
          </p:cNvPr>
          <p:cNvSpPr txBox="1">
            <a:spLocks/>
          </p:cNvSpPr>
          <p:nvPr/>
        </p:nvSpPr>
        <p:spPr>
          <a:xfrm>
            <a:off x="9814561" y="3913637"/>
            <a:ext cx="2169533" cy="6266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sz="2000" dirty="0">
                <a:latin typeface="Segoe UI" panose="020B0502040204020203" pitchFamily="34" charset="0"/>
                <a:cs typeface="Segoe UI" panose="020B0502040204020203" pitchFamily="34" charset="0"/>
              </a:rPr>
              <a:t>MIOESTEATOSIS</a:t>
            </a:r>
          </a:p>
          <a:p>
            <a:pPr marL="0" indent="0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E44EF17-DDB8-40CB-9AFB-67DA1AB8BB5B}"/>
              </a:ext>
            </a:extLst>
          </p:cNvPr>
          <p:cNvSpPr/>
          <p:nvPr/>
        </p:nvSpPr>
        <p:spPr>
          <a:xfrm>
            <a:off x="0" y="5073445"/>
            <a:ext cx="12192000" cy="1784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Google Shape;6488;p82">
            <a:extLst>
              <a:ext uri="{FF2B5EF4-FFF2-40B4-BE49-F238E27FC236}">
                <a16:creationId xmlns:a16="http://schemas.microsoft.com/office/drawing/2014/main" id="{9616F8FD-A00C-4318-B640-5F1BF8AF3568}"/>
              </a:ext>
            </a:extLst>
          </p:cNvPr>
          <p:cNvSpPr/>
          <p:nvPr/>
        </p:nvSpPr>
        <p:spPr>
          <a:xfrm>
            <a:off x="1235218" y="5712341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6488;p82">
            <a:extLst>
              <a:ext uri="{FF2B5EF4-FFF2-40B4-BE49-F238E27FC236}">
                <a16:creationId xmlns:a16="http://schemas.microsoft.com/office/drawing/2014/main" id="{903056EB-1908-493E-8A99-21494C7A778C}"/>
              </a:ext>
            </a:extLst>
          </p:cNvPr>
          <p:cNvSpPr/>
          <p:nvPr/>
        </p:nvSpPr>
        <p:spPr>
          <a:xfrm>
            <a:off x="3698796" y="5712341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488;p82">
            <a:extLst>
              <a:ext uri="{FF2B5EF4-FFF2-40B4-BE49-F238E27FC236}">
                <a16:creationId xmlns:a16="http://schemas.microsoft.com/office/drawing/2014/main" id="{1366C2B1-BB1A-4796-A59E-02F355DC9BCB}"/>
              </a:ext>
            </a:extLst>
          </p:cNvPr>
          <p:cNvSpPr/>
          <p:nvPr/>
        </p:nvSpPr>
        <p:spPr>
          <a:xfrm>
            <a:off x="6137939" y="5712341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488;p82">
            <a:extLst>
              <a:ext uri="{FF2B5EF4-FFF2-40B4-BE49-F238E27FC236}">
                <a16:creationId xmlns:a16="http://schemas.microsoft.com/office/drawing/2014/main" id="{E691E7C3-8C72-462A-BFA2-29C94E4AEEBE}"/>
              </a:ext>
            </a:extLst>
          </p:cNvPr>
          <p:cNvSpPr/>
          <p:nvPr/>
        </p:nvSpPr>
        <p:spPr>
          <a:xfrm>
            <a:off x="8734107" y="5712341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6488;p82">
            <a:extLst>
              <a:ext uri="{FF2B5EF4-FFF2-40B4-BE49-F238E27FC236}">
                <a16:creationId xmlns:a16="http://schemas.microsoft.com/office/drawing/2014/main" id="{C3D4FE5F-FD13-4B8A-81AC-537DF39AE6CF}"/>
              </a:ext>
            </a:extLst>
          </p:cNvPr>
          <p:cNvSpPr/>
          <p:nvPr/>
        </p:nvSpPr>
        <p:spPr>
          <a:xfrm>
            <a:off x="10961192" y="5712341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5E129C-83FF-48FA-9670-AD8ED43AB354}"/>
              </a:ext>
            </a:extLst>
          </p:cNvPr>
          <p:cNvSpPr txBox="1"/>
          <p:nvPr/>
        </p:nvSpPr>
        <p:spPr>
          <a:xfrm>
            <a:off x="648787" y="391718"/>
            <a:ext cx="105939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sz="2400" b="0" i="0" dirty="0">
                <a:solidFill>
                  <a:srgbClr val="2E2E2E"/>
                </a:solidFill>
                <a:effectLst/>
                <a:latin typeface="NexusSerif"/>
              </a:rPr>
              <a:t>Tanto la desnutrición grave (IMC &lt;18,5) como la obesidad grave (IMC&gt; 40) antes del trasplante de hígado se asocian con un aumento de la mortalidad y la morbilidad. </a:t>
            </a:r>
            <a:endParaRPr lang="es-AR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CE0117-1B94-4B92-BCF7-3780C72F5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50" t="22736" r="26072" b="28752"/>
          <a:stretch/>
        </p:blipFill>
        <p:spPr>
          <a:xfrm>
            <a:off x="3847010" y="1607408"/>
            <a:ext cx="7654834" cy="42454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1E7D6B6-49B9-495F-9CEB-C698F4B0C5F9}"/>
              </a:ext>
            </a:extLst>
          </p:cNvPr>
          <p:cNvSpPr txBox="1"/>
          <p:nvPr/>
        </p:nvSpPr>
        <p:spPr>
          <a:xfrm>
            <a:off x="180704" y="3210337"/>
            <a:ext cx="3666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Relación entre el estado nutricional y resultados después del trasplante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C91F65F-5D03-418E-8A12-4B251E8A015B}"/>
              </a:ext>
            </a:extLst>
          </p:cNvPr>
          <p:cNvSpPr txBox="1">
            <a:spLocks/>
          </p:cNvSpPr>
          <p:nvPr/>
        </p:nvSpPr>
        <p:spPr>
          <a:xfrm>
            <a:off x="127364" y="6113636"/>
            <a:ext cx="12143297" cy="479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EASL</a:t>
            </a:r>
            <a:r>
              <a:rPr lang="en-GB" sz="1600" dirty="0">
                <a:solidFill>
                  <a:schemeClr val="tx1"/>
                </a:solidFill>
              </a:rPr>
              <a:t> CPG nutrition in chronic liver disease. J Hepatol 2018; doi: 10.1016/j.jhep.2018.06.024.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AE007F-19C0-418E-9EF2-ED983AC0657B}"/>
              </a:ext>
            </a:extLst>
          </p:cNvPr>
          <p:cNvSpPr txBox="1"/>
          <p:nvPr/>
        </p:nvSpPr>
        <p:spPr>
          <a:xfrm>
            <a:off x="127364" y="6452585"/>
            <a:ext cx="117979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Changes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nutritional status after liver transplantation. </a:t>
            </a:r>
            <a:r>
              <a:rPr lang="es-A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 J Gastroenterol</a:t>
            </a:r>
            <a:r>
              <a:rPr lang="es-A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2014;20(31):10682-10690.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7D1F84A-F796-45B6-892C-6CEDDF244021}"/>
              </a:ext>
            </a:extLst>
          </p:cNvPr>
          <p:cNvSpPr/>
          <p:nvPr/>
        </p:nvSpPr>
        <p:spPr>
          <a:xfrm>
            <a:off x="8104360" y="1533251"/>
            <a:ext cx="826698" cy="4128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2462BA-748D-4204-9368-DBB1FEEF1643}"/>
              </a:ext>
            </a:extLst>
          </p:cNvPr>
          <p:cNvSpPr txBox="1"/>
          <p:nvPr/>
        </p:nvSpPr>
        <p:spPr>
          <a:xfrm>
            <a:off x="1656261" y="5237191"/>
            <a:ext cx="887947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rgbClr val="000000"/>
                </a:solidFill>
              </a:rPr>
              <a:t>EL NÚMERO DE PACIENTES OBESOS, CON ENFERMEDAD HEPÁTICA EN ETAPA TERMINAL DEBIDO A ESTEATOHEPATITIS NO ALCOHÓLICA, ESTÁ AUMENTANDO ENTRE LOS QUE ESPERAN UN TRASPLANTE</a:t>
            </a:r>
            <a:endParaRPr lang="es-A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6"/>
    </mc:Choice>
    <mc:Fallback xmlns="">
      <p:transition spd="slow" advTm="36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1BDEEF9-2B74-4B90-BFE7-2BED5258D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86" t="24178" r="29929" b="17127"/>
          <a:stretch/>
        </p:blipFill>
        <p:spPr>
          <a:xfrm>
            <a:off x="6096000" y="2355198"/>
            <a:ext cx="4931398" cy="40395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FF1C4C-6226-4FAB-9B91-F87F12B36308}"/>
              </a:ext>
            </a:extLst>
          </p:cNvPr>
          <p:cNvSpPr txBox="1"/>
          <p:nvPr/>
        </p:nvSpPr>
        <p:spPr>
          <a:xfrm>
            <a:off x="379913" y="731733"/>
            <a:ext cx="44010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Desnutrición           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mayor </a:t>
            </a:r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asociación con:</a:t>
            </a:r>
          </a:p>
          <a:p>
            <a:b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S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oporte ventilatorio prolongado</a:t>
            </a:r>
            <a:endParaRPr lang="es-A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Más días de estancia 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UCI </a:t>
            </a:r>
          </a:p>
          <a:p>
            <a:pPr algn="just"/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M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ayor riesgo de infecciones</a:t>
            </a:r>
          </a:p>
          <a:p>
            <a:pPr algn="just"/>
            <a:r>
              <a:rPr lang="es-AR" sz="2000" dirty="0">
                <a:latin typeface="Calibri" panose="020F0502020204030204" pitchFamily="34" charset="0"/>
                <a:cs typeface="Arial" panose="020B0604020202020204" pitchFamily="34" charset="0"/>
              </a:rPr>
              <a:t>-  Peor supervivencia a los 5 años después del trasplante.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C3AE22-E5C6-45F4-86E8-5253C648A6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0" t="25131" r="23607" b="39614"/>
          <a:stretch/>
        </p:blipFill>
        <p:spPr>
          <a:xfrm>
            <a:off x="4781006" y="168478"/>
            <a:ext cx="6570617" cy="24166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A58E55E-C156-45E1-83E9-45C280C15DDC}"/>
              </a:ext>
            </a:extLst>
          </p:cNvPr>
          <p:cNvSpPr txBox="1"/>
          <p:nvPr/>
        </p:nvSpPr>
        <p:spPr>
          <a:xfrm>
            <a:off x="360191" y="6163109"/>
            <a:ext cx="61312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>
                <a:latin typeface="Segoe UI" panose="020B0502040204020203" pitchFamily="34" charset="0"/>
                <a:cs typeface="Segoe UI" panose="020B0502040204020203" pitchFamily="34" charset="0"/>
              </a:rPr>
              <a:t>Liver Transplantation 23 1451–1464 2017 AASLD.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544E4E-87F1-4C3F-8B4F-95B2EC4EA7B3}"/>
              </a:ext>
            </a:extLst>
          </p:cNvPr>
          <p:cNvSpPr txBox="1"/>
          <p:nvPr/>
        </p:nvSpPr>
        <p:spPr>
          <a:xfrm>
            <a:off x="687058" y="4793826"/>
            <a:ext cx="5084717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sarcopenia es un factor pronóstico independiente para la mortalidad </a:t>
            </a:r>
            <a:r>
              <a:rPr kumimoji="0" 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post-trasplante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E90D53D-ABDC-4543-8516-BBA5BA2FDD26}"/>
              </a:ext>
            </a:extLst>
          </p:cNvPr>
          <p:cNvSpPr/>
          <p:nvPr/>
        </p:nvSpPr>
        <p:spPr>
          <a:xfrm>
            <a:off x="7255042" y="2585107"/>
            <a:ext cx="481263" cy="3752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6417ABA-2178-4046-9A0C-7505F3B35EEC}"/>
              </a:ext>
            </a:extLst>
          </p:cNvPr>
          <p:cNvSpPr/>
          <p:nvPr/>
        </p:nvSpPr>
        <p:spPr>
          <a:xfrm>
            <a:off x="9607317" y="2642328"/>
            <a:ext cx="1251284" cy="3752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A58DF36-A1FB-44F9-A50F-4D8F300DBCDD}"/>
              </a:ext>
            </a:extLst>
          </p:cNvPr>
          <p:cNvSpPr/>
          <p:nvPr/>
        </p:nvSpPr>
        <p:spPr>
          <a:xfrm>
            <a:off x="1902874" y="840309"/>
            <a:ext cx="324852" cy="216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D6DE57-78F9-478B-949D-C6DFB4462C2A}"/>
              </a:ext>
            </a:extLst>
          </p:cNvPr>
          <p:cNvSpPr txBox="1"/>
          <p:nvPr/>
        </p:nvSpPr>
        <p:spPr>
          <a:xfrm>
            <a:off x="509453" y="3445653"/>
            <a:ext cx="5084717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sz="2000" dirty="0"/>
              <a:t>La desnutrición, la obesidad y la obesidad </a:t>
            </a:r>
            <a:r>
              <a:rPr lang="es-AR" sz="2000" dirty="0" err="1"/>
              <a:t>sarcopénica</a:t>
            </a:r>
            <a:r>
              <a:rPr lang="es-AR" sz="2000" dirty="0"/>
              <a:t> empeoran el pronóstico de los pacientes con cirrosis.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46E88B9-7B43-413A-84CA-852DE80292D8}"/>
              </a:ext>
            </a:extLst>
          </p:cNvPr>
          <p:cNvSpPr txBox="1">
            <a:spLocks/>
          </p:cNvSpPr>
          <p:nvPr/>
        </p:nvSpPr>
        <p:spPr>
          <a:xfrm>
            <a:off x="335213" y="6375210"/>
            <a:ext cx="8256966" cy="479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EASL CPG nutrition in chronic liver disease. J Hepatol 2018; doi: 10.1016/j.jhep.2018.06.024.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9EBB582-E074-4E42-B4B6-D5E7743B73A2}"/>
              </a:ext>
            </a:extLst>
          </p:cNvPr>
          <p:cNvSpPr/>
          <p:nvPr/>
        </p:nvSpPr>
        <p:spPr>
          <a:xfrm>
            <a:off x="1722120" y="2148841"/>
            <a:ext cx="7586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6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8"/>
    </mc:Choice>
    <mc:Fallback xmlns="">
      <p:transition spd="slow" advTm="4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699</Words>
  <Application>Microsoft Office PowerPoint</Application>
  <PresentationFormat>Panorámica</PresentationFormat>
  <Paragraphs>78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NexusSerif</vt:lpstr>
      <vt:lpstr>Segoe Script</vt:lpstr>
      <vt:lpstr>Segoe UI</vt:lpstr>
      <vt:lpstr>Segoe UI 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20 al 80 %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Zavaroni</dc:creator>
  <cp:lastModifiedBy>Maru Fischberg</cp:lastModifiedBy>
  <cp:revision>19</cp:revision>
  <dcterms:created xsi:type="dcterms:W3CDTF">2024-05-13T19:57:47Z</dcterms:created>
  <dcterms:modified xsi:type="dcterms:W3CDTF">2024-05-26T19:58:34Z</dcterms:modified>
</cp:coreProperties>
</file>